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64" r:id="rId4"/>
    <p:sldId id="269" r:id="rId5"/>
    <p:sldId id="295" r:id="rId6"/>
    <p:sldId id="267" r:id="rId7"/>
    <p:sldId id="281" r:id="rId8"/>
    <p:sldId id="284" r:id="rId9"/>
    <p:sldId id="305" r:id="rId10"/>
    <p:sldId id="306" r:id="rId11"/>
    <p:sldId id="298" r:id="rId12"/>
    <p:sldId id="289" r:id="rId13"/>
    <p:sldId id="290" r:id="rId14"/>
    <p:sldId id="304" r:id="rId15"/>
    <p:sldId id="293" r:id="rId16"/>
    <p:sldId id="29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rene Guijt Gmail" initials="IG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00"/>
    <a:srgbClr val="008D00"/>
    <a:srgbClr val="00D600"/>
    <a:srgbClr val="D7BC0C"/>
    <a:srgbClr val="84BAC8"/>
    <a:srgbClr val="7FB3C1"/>
    <a:srgbClr val="183C66"/>
    <a:srgbClr val="111CC0"/>
    <a:srgbClr val="16ACC0"/>
    <a:srgbClr val="1F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00" autoAdjust="0"/>
  </p:normalViewPr>
  <p:slideViewPr>
    <p:cSldViewPr snapToGrid="0" snapToObjects="1">
      <p:cViewPr>
        <p:scale>
          <a:sx n="68" d="100"/>
          <a:sy n="68" d="100"/>
        </p:scale>
        <p:origin x="-2160" y="-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BBFBD-7052-5946-8C9F-FF55D785D187}" type="doc">
      <dgm:prSet loTypeId="urn:microsoft.com/office/officeart/2005/8/layout/venn1" loCatId="" qsTypeId="urn:microsoft.com/office/officeart/2005/8/quickstyle/simple4" qsCatId="simple" csTypeId="urn:microsoft.com/office/officeart/2005/8/colors/colorful1" csCatId="colorful" phldr="1"/>
      <dgm:spPr/>
    </dgm:pt>
    <dgm:pt modelId="{6E3403F6-9F4F-8C43-BD92-AFF594FE92ED}">
      <dgm:prSet phldrT="[Text]" custT="1"/>
      <dgm:spPr/>
      <dgm:t>
        <a:bodyPr/>
        <a:lstStyle/>
        <a:p>
          <a:r>
            <a:rPr lang="en-GB" sz="2800" b="1" dirty="0" smtClean="0"/>
            <a:t>Assessing</a:t>
          </a:r>
          <a:r>
            <a:rPr lang="en-GB" sz="2800" dirty="0" smtClean="0"/>
            <a:t> </a:t>
          </a:r>
          <a:r>
            <a:rPr lang="en-GB" sz="1800" dirty="0" smtClean="0"/>
            <a:t/>
          </a:r>
          <a:br>
            <a:rPr lang="en-GB" sz="1800" dirty="0" smtClean="0"/>
          </a:br>
          <a:r>
            <a:rPr lang="en-GB" sz="2400" b="1" i="1" dirty="0" smtClean="0"/>
            <a:t>to what extent </a:t>
          </a:r>
          <a:r>
            <a:rPr lang="en-GB" sz="1800" b="1" i="1" dirty="0" smtClean="0"/>
            <a:t/>
          </a:r>
          <a:br>
            <a:rPr lang="en-GB" sz="1800" b="1" i="1" dirty="0" smtClean="0"/>
          </a:br>
          <a:r>
            <a:rPr lang="en-GB" sz="1800" dirty="0" smtClean="0"/>
            <a:t>impacts occurred  </a:t>
          </a:r>
          <a:br>
            <a:rPr lang="en-GB" sz="1800" dirty="0" smtClean="0"/>
          </a:br>
          <a:r>
            <a:rPr lang="en-GB" sz="1800" dirty="0" smtClean="0"/>
            <a:t>(or not) </a:t>
          </a:r>
          <a:endParaRPr lang="en-US" sz="1800" dirty="0"/>
        </a:p>
      </dgm:t>
    </dgm:pt>
    <dgm:pt modelId="{744D431C-AD1B-724D-ACE5-73DCA8C38441}" type="parTrans" cxnId="{D7C4E8D6-4AC2-DF41-BBF6-2043989F41E2}">
      <dgm:prSet/>
      <dgm:spPr/>
      <dgm:t>
        <a:bodyPr/>
        <a:lstStyle/>
        <a:p>
          <a:endParaRPr lang="en-US"/>
        </a:p>
      </dgm:t>
    </dgm:pt>
    <dgm:pt modelId="{43380E87-54C3-4A40-89DE-F85A13E80285}" type="sibTrans" cxnId="{D7C4E8D6-4AC2-DF41-BBF6-2043989F41E2}">
      <dgm:prSet/>
      <dgm:spPr/>
      <dgm:t>
        <a:bodyPr/>
        <a:lstStyle/>
        <a:p>
          <a:endParaRPr lang="en-US"/>
        </a:p>
      </dgm:t>
    </dgm:pt>
    <dgm:pt modelId="{025691A0-F444-5943-902A-25201D7AC89C}">
      <dgm:prSet phldrT="[Text]" custT="1"/>
      <dgm:spPr/>
      <dgm:t>
        <a:bodyPr/>
        <a:lstStyle/>
        <a:p>
          <a:r>
            <a:rPr lang="en-GB" sz="3200" b="1" smtClean="0"/>
            <a:t>Debating</a:t>
          </a:r>
          <a:r>
            <a:rPr lang="en-GB" sz="1800" smtClean="0"/>
            <a:t> </a:t>
          </a:r>
          <a:br>
            <a:rPr lang="en-GB" sz="1800" smtClean="0"/>
          </a:br>
          <a:r>
            <a:rPr lang="en-GB" sz="2800" b="1" i="1" smtClean="0"/>
            <a:t>how</a:t>
          </a:r>
          <a:r>
            <a:rPr lang="en-GB" sz="2400" b="1" i="1" smtClean="0"/>
            <a:t> </a:t>
          </a:r>
          <a:br>
            <a:rPr lang="en-GB" sz="2400" b="1" i="1" smtClean="0"/>
          </a:br>
          <a:r>
            <a:rPr lang="en-GB" sz="1800" smtClean="0"/>
            <a:t>impacts can be enhanced  </a:t>
          </a:r>
          <a:endParaRPr lang="en-US" sz="1800" dirty="0"/>
        </a:p>
      </dgm:t>
    </dgm:pt>
    <dgm:pt modelId="{FB5B1972-D99D-0B4B-B36C-96F3D952457F}" type="parTrans" cxnId="{34A1B26D-D8F1-2A49-A655-E8DFDDCF0E0D}">
      <dgm:prSet/>
      <dgm:spPr/>
      <dgm:t>
        <a:bodyPr/>
        <a:lstStyle/>
        <a:p>
          <a:endParaRPr lang="en-US"/>
        </a:p>
      </dgm:t>
    </dgm:pt>
    <dgm:pt modelId="{18F7B0A7-A627-CB40-8DBA-C5D965F33E05}" type="sibTrans" cxnId="{34A1B26D-D8F1-2A49-A655-E8DFDDCF0E0D}">
      <dgm:prSet/>
      <dgm:spPr/>
      <dgm:t>
        <a:bodyPr/>
        <a:lstStyle/>
        <a:p>
          <a:endParaRPr lang="en-US"/>
        </a:p>
      </dgm:t>
    </dgm:pt>
    <dgm:pt modelId="{C631B959-AAC6-D44D-B13D-C1302D8EC20D}">
      <dgm:prSet phldrT="[Text]" custT="1"/>
      <dgm:spPr/>
      <dgm:t>
        <a:bodyPr/>
        <a:lstStyle/>
        <a:p>
          <a:r>
            <a:rPr lang="en-GB" sz="2800" b="1" smtClean="0"/>
            <a:t>Explaining</a:t>
          </a:r>
          <a:r>
            <a:rPr lang="en-GB" sz="2400" b="1" smtClean="0"/>
            <a:t> </a:t>
          </a:r>
          <a:r>
            <a:rPr lang="en-GB" sz="2000" b="1" smtClean="0"/>
            <a:t/>
          </a:r>
          <a:br>
            <a:rPr lang="en-GB" sz="2000" b="1" smtClean="0"/>
          </a:br>
          <a:r>
            <a:rPr lang="en-GB" sz="2400" b="1" i="1" smtClean="0"/>
            <a:t>why </a:t>
          </a:r>
          <a:r>
            <a:rPr lang="en-GB" sz="2800" b="1" i="1" smtClean="0"/>
            <a:t/>
          </a:r>
          <a:br>
            <a:rPr lang="en-GB" sz="2800" b="1" i="1" smtClean="0"/>
          </a:br>
          <a:r>
            <a:rPr lang="en-GB" sz="1800" smtClean="0"/>
            <a:t>impacts occurred </a:t>
          </a:r>
          <a:br>
            <a:rPr lang="en-GB" sz="1800" smtClean="0"/>
          </a:br>
          <a:r>
            <a:rPr lang="en-GB" sz="1800" smtClean="0"/>
            <a:t>(or not)</a:t>
          </a:r>
          <a:endParaRPr lang="en-US" sz="1800" dirty="0"/>
        </a:p>
      </dgm:t>
    </dgm:pt>
    <dgm:pt modelId="{7ED1396A-C0D8-F04A-B66B-D5269F275A87}" type="parTrans" cxnId="{FC331F91-4449-164C-8704-556C80D61BAC}">
      <dgm:prSet/>
      <dgm:spPr/>
      <dgm:t>
        <a:bodyPr/>
        <a:lstStyle/>
        <a:p>
          <a:endParaRPr lang="en-US"/>
        </a:p>
      </dgm:t>
    </dgm:pt>
    <dgm:pt modelId="{D70B633C-8216-7746-A598-31E12516BFE6}" type="sibTrans" cxnId="{FC331F91-4449-164C-8704-556C80D61BAC}">
      <dgm:prSet/>
      <dgm:spPr/>
      <dgm:t>
        <a:bodyPr/>
        <a:lstStyle/>
        <a:p>
          <a:endParaRPr lang="en-US"/>
        </a:p>
      </dgm:t>
    </dgm:pt>
    <dgm:pt modelId="{9B78EBEE-8ADC-1640-B6F8-F964F764F0CD}" type="pres">
      <dgm:prSet presAssocID="{678BBFBD-7052-5946-8C9F-FF55D785D187}" presName="compositeShape" presStyleCnt="0">
        <dgm:presLayoutVars>
          <dgm:chMax val="7"/>
          <dgm:dir/>
          <dgm:resizeHandles val="exact"/>
        </dgm:presLayoutVars>
      </dgm:prSet>
      <dgm:spPr/>
    </dgm:pt>
    <dgm:pt modelId="{6A2B4947-948F-B246-B3E6-4E1A5090C3A1}" type="pres">
      <dgm:prSet presAssocID="{6E3403F6-9F4F-8C43-BD92-AFF594FE92ED}" presName="circ1" presStyleLbl="vennNode1" presStyleIdx="0" presStyleCnt="3"/>
      <dgm:spPr/>
      <dgm:t>
        <a:bodyPr/>
        <a:lstStyle/>
        <a:p>
          <a:endParaRPr lang="en-US"/>
        </a:p>
      </dgm:t>
    </dgm:pt>
    <dgm:pt modelId="{49329491-99CF-EC44-B189-DA033F8E8FCC}" type="pres">
      <dgm:prSet presAssocID="{6E3403F6-9F4F-8C43-BD92-AFF594FE92E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52487F-E215-D34C-99D5-9D8227DA0CCC}" type="pres">
      <dgm:prSet presAssocID="{025691A0-F444-5943-902A-25201D7AC89C}" presName="circ2" presStyleLbl="vennNode1" presStyleIdx="1" presStyleCnt="3" custLinFactNeighborX="-494" custLinFactNeighborY="-1236"/>
      <dgm:spPr/>
      <dgm:t>
        <a:bodyPr/>
        <a:lstStyle/>
        <a:p>
          <a:endParaRPr lang="en-US"/>
        </a:p>
      </dgm:t>
    </dgm:pt>
    <dgm:pt modelId="{B3016FB1-5072-5845-8CF4-8531F84F2880}" type="pres">
      <dgm:prSet presAssocID="{025691A0-F444-5943-902A-25201D7AC89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0190C6-CBD5-934F-9F38-FC34E43E9043}" type="pres">
      <dgm:prSet presAssocID="{C631B959-AAC6-D44D-B13D-C1302D8EC20D}" presName="circ3" presStyleLbl="vennNode1" presStyleIdx="2" presStyleCnt="3" custLinFactNeighborX="-6282" custLinFactNeighborY="601"/>
      <dgm:spPr/>
      <dgm:t>
        <a:bodyPr/>
        <a:lstStyle/>
        <a:p>
          <a:endParaRPr lang="en-US"/>
        </a:p>
      </dgm:t>
    </dgm:pt>
    <dgm:pt modelId="{C93E218C-383F-424F-89DD-1586D1734E81}" type="pres">
      <dgm:prSet presAssocID="{C631B959-AAC6-D44D-B13D-C1302D8EC20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650836-5B5B-2C40-BD48-878E704EE307}" type="presOf" srcId="{C631B959-AAC6-D44D-B13D-C1302D8EC20D}" destId="{C93E218C-383F-424F-89DD-1586D1734E81}" srcOrd="1" destOrd="0" presId="urn:microsoft.com/office/officeart/2005/8/layout/venn1"/>
    <dgm:cxn modelId="{33FF1956-4955-8440-9E95-C63A70FE1ABD}" type="presOf" srcId="{6E3403F6-9F4F-8C43-BD92-AFF594FE92ED}" destId="{49329491-99CF-EC44-B189-DA033F8E8FCC}" srcOrd="1" destOrd="0" presId="urn:microsoft.com/office/officeart/2005/8/layout/venn1"/>
    <dgm:cxn modelId="{D7C4E8D6-4AC2-DF41-BBF6-2043989F41E2}" srcId="{678BBFBD-7052-5946-8C9F-FF55D785D187}" destId="{6E3403F6-9F4F-8C43-BD92-AFF594FE92ED}" srcOrd="0" destOrd="0" parTransId="{744D431C-AD1B-724D-ACE5-73DCA8C38441}" sibTransId="{43380E87-54C3-4A40-89DE-F85A13E80285}"/>
    <dgm:cxn modelId="{078D5A52-0790-5947-BB2E-BCDF824C0F76}" type="presOf" srcId="{678BBFBD-7052-5946-8C9F-FF55D785D187}" destId="{9B78EBEE-8ADC-1640-B6F8-F964F764F0CD}" srcOrd="0" destOrd="0" presId="urn:microsoft.com/office/officeart/2005/8/layout/venn1"/>
    <dgm:cxn modelId="{34A1B26D-D8F1-2A49-A655-E8DFDDCF0E0D}" srcId="{678BBFBD-7052-5946-8C9F-FF55D785D187}" destId="{025691A0-F444-5943-902A-25201D7AC89C}" srcOrd="1" destOrd="0" parTransId="{FB5B1972-D99D-0B4B-B36C-96F3D952457F}" sibTransId="{18F7B0A7-A627-CB40-8DBA-C5D965F33E05}"/>
    <dgm:cxn modelId="{BA3DF52A-C0B1-9E45-BD43-BB63404FD9D2}" type="presOf" srcId="{6E3403F6-9F4F-8C43-BD92-AFF594FE92ED}" destId="{6A2B4947-948F-B246-B3E6-4E1A5090C3A1}" srcOrd="0" destOrd="0" presId="urn:microsoft.com/office/officeart/2005/8/layout/venn1"/>
    <dgm:cxn modelId="{FF26191F-FACB-2147-BB27-2ADCD376AED2}" type="presOf" srcId="{C631B959-AAC6-D44D-B13D-C1302D8EC20D}" destId="{B10190C6-CBD5-934F-9F38-FC34E43E9043}" srcOrd="0" destOrd="0" presId="urn:microsoft.com/office/officeart/2005/8/layout/venn1"/>
    <dgm:cxn modelId="{FC331F91-4449-164C-8704-556C80D61BAC}" srcId="{678BBFBD-7052-5946-8C9F-FF55D785D187}" destId="{C631B959-AAC6-D44D-B13D-C1302D8EC20D}" srcOrd="2" destOrd="0" parTransId="{7ED1396A-C0D8-F04A-B66B-D5269F275A87}" sibTransId="{D70B633C-8216-7746-A598-31E12516BFE6}"/>
    <dgm:cxn modelId="{6280FDD3-02B4-0244-B489-5965AF8969EC}" type="presOf" srcId="{025691A0-F444-5943-902A-25201D7AC89C}" destId="{FE52487F-E215-D34C-99D5-9D8227DA0CCC}" srcOrd="0" destOrd="0" presId="urn:microsoft.com/office/officeart/2005/8/layout/venn1"/>
    <dgm:cxn modelId="{E488923E-52DA-1544-8EAA-D348B722B694}" type="presOf" srcId="{025691A0-F444-5943-902A-25201D7AC89C}" destId="{B3016FB1-5072-5845-8CF4-8531F84F2880}" srcOrd="1" destOrd="0" presId="urn:microsoft.com/office/officeart/2005/8/layout/venn1"/>
    <dgm:cxn modelId="{5F8C55B1-8639-234A-B223-80FD23505AAE}" type="presParOf" srcId="{9B78EBEE-8ADC-1640-B6F8-F964F764F0CD}" destId="{6A2B4947-948F-B246-B3E6-4E1A5090C3A1}" srcOrd="0" destOrd="0" presId="urn:microsoft.com/office/officeart/2005/8/layout/venn1"/>
    <dgm:cxn modelId="{9C6BE8BA-B280-1640-92E4-F792441EE2C6}" type="presParOf" srcId="{9B78EBEE-8ADC-1640-B6F8-F964F764F0CD}" destId="{49329491-99CF-EC44-B189-DA033F8E8FCC}" srcOrd="1" destOrd="0" presId="urn:microsoft.com/office/officeart/2005/8/layout/venn1"/>
    <dgm:cxn modelId="{75B17822-4AF2-1F4C-A096-89ABFDA723B9}" type="presParOf" srcId="{9B78EBEE-8ADC-1640-B6F8-F964F764F0CD}" destId="{FE52487F-E215-D34C-99D5-9D8227DA0CCC}" srcOrd="2" destOrd="0" presId="urn:microsoft.com/office/officeart/2005/8/layout/venn1"/>
    <dgm:cxn modelId="{CA7209F8-9EE4-1744-A017-619C18AB3A86}" type="presParOf" srcId="{9B78EBEE-8ADC-1640-B6F8-F964F764F0CD}" destId="{B3016FB1-5072-5845-8CF4-8531F84F2880}" srcOrd="3" destOrd="0" presId="urn:microsoft.com/office/officeart/2005/8/layout/venn1"/>
    <dgm:cxn modelId="{5B0D9117-A5EF-4542-8FCB-1F051489C775}" type="presParOf" srcId="{9B78EBEE-8ADC-1640-B6F8-F964F764F0CD}" destId="{B10190C6-CBD5-934F-9F38-FC34E43E9043}" srcOrd="4" destOrd="0" presId="urn:microsoft.com/office/officeart/2005/8/layout/venn1"/>
    <dgm:cxn modelId="{E9A6D528-C400-894D-979F-45945A52E9D7}" type="presParOf" srcId="{9B78EBEE-8ADC-1640-B6F8-F964F764F0CD}" destId="{C93E218C-383F-424F-89DD-1586D1734E8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529FA-82BE-BD43-A73E-1155FF35F02B}" type="doc">
      <dgm:prSet loTypeId="urn:microsoft.com/office/officeart/2005/8/layout/hierarchy2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s-CL"/>
        </a:p>
      </dgm:t>
    </dgm:pt>
    <dgm:pt modelId="{0E4CEA19-3B58-434F-86C2-A35888A1D15E}">
      <dgm:prSet phldrT="[Text]" custT="1"/>
      <dgm:spPr>
        <a:solidFill>
          <a:srgbClr val="D7BC0C">
            <a:alpha val="80000"/>
          </a:srgbClr>
        </a:solidFill>
      </dgm:spPr>
      <dgm:t>
        <a:bodyPr/>
        <a:lstStyle/>
        <a:p>
          <a:pPr algn="ctr"/>
          <a:r>
            <a:rPr lang="es-CL" sz="2800" b="1" i="0" dirty="0" smtClean="0">
              <a:solidFill>
                <a:schemeClr val="tx1"/>
              </a:solidFill>
            </a:rPr>
            <a:t>3   zones</a:t>
          </a:r>
        </a:p>
        <a:p>
          <a:pPr algn="ctr"/>
          <a:r>
            <a:rPr lang="es-CL" sz="2800" b="1" i="0" dirty="0" smtClean="0">
              <a:solidFill>
                <a:schemeClr val="tx1"/>
              </a:solidFill>
            </a:rPr>
            <a:t>8 regions </a:t>
          </a:r>
        </a:p>
        <a:p>
          <a:pPr algn="ctr"/>
          <a:r>
            <a:rPr lang="es-CL" sz="2800" b="1" i="0" dirty="0" smtClean="0">
              <a:solidFill>
                <a:schemeClr val="tx1"/>
              </a:solidFill>
            </a:rPr>
            <a:t>4 commodity chains</a:t>
          </a:r>
        </a:p>
        <a:p>
          <a:pPr algn="ctr"/>
          <a:r>
            <a:rPr lang="es-CL" sz="2800" b="1" i="0" dirty="0" smtClean="0">
              <a:solidFill>
                <a:schemeClr val="tx1"/>
              </a:solidFill>
            </a:rPr>
            <a:t>25 random districts </a:t>
          </a:r>
        </a:p>
        <a:p>
          <a:pPr algn="ctr"/>
          <a:r>
            <a:rPr lang="es-CL" sz="2800" b="1" i="0" dirty="0" smtClean="0">
              <a:solidFill>
                <a:schemeClr val="tx1"/>
              </a:solidFill>
            </a:rPr>
            <a:t>30 community clusters</a:t>
          </a:r>
          <a:endParaRPr lang="es-CL" sz="2800" b="1" i="1" dirty="0">
            <a:solidFill>
              <a:schemeClr val="tx1"/>
            </a:solidFill>
          </a:endParaRPr>
        </a:p>
      </dgm:t>
    </dgm:pt>
    <dgm:pt modelId="{387D13E9-C884-8F44-921D-558CB92F7393}" type="parTrans" cxnId="{B18F1D70-EA34-D64F-8CAC-46D8883AD44C}">
      <dgm:prSet/>
      <dgm:spPr/>
      <dgm:t>
        <a:bodyPr/>
        <a:lstStyle/>
        <a:p>
          <a:endParaRPr lang="es-CL"/>
        </a:p>
      </dgm:t>
    </dgm:pt>
    <dgm:pt modelId="{C466F77E-CF30-4942-AC67-913AD57157DB}" type="sibTrans" cxnId="{B18F1D70-EA34-D64F-8CAC-46D8883AD44C}">
      <dgm:prSet/>
      <dgm:spPr/>
      <dgm:t>
        <a:bodyPr/>
        <a:lstStyle/>
        <a:p>
          <a:endParaRPr lang="es-CL"/>
        </a:p>
      </dgm:t>
    </dgm:pt>
    <dgm:pt modelId="{9338DA2C-219A-9D41-A4F6-6531D4929EB5}">
      <dgm:prSet phldrT="[Text]" custT="1"/>
      <dgm:spPr>
        <a:solidFill>
          <a:srgbClr val="D7BC0C">
            <a:alpha val="80000"/>
          </a:srgbClr>
        </a:solidFill>
      </dgm:spPr>
      <dgm:t>
        <a:bodyPr/>
        <a:lstStyle/>
        <a:p>
          <a:r>
            <a:rPr lang="es-CL" sz="2400" b="1" dirty="0" smtClean="0">
              <a:solidFill>
                <a:srgbClr val="000000"/>
              </a:solidFill>
            </a:rPr>
            <a:t>150 Parti FGDs</a:t>
          </a:r>
          <a:br>
            <a:rPr lang="es-CL" sz="2400" b="1" dirty="0" smtClean="0">
              <a:solidFill>
                <a:srgbClr val="000000"/>
              </a:solidFill>
            </a:rPr>
          </a:br>
          <a:r>
            <a:rPr lang="es-CL" sz="1600" b="1" dirty="0" smtClean="0">
              <a:solidFill>
                <a:schemeClr val="tx1"/>
              </a:solidFill>
            </a:rPr>
            <a:t>(with 1200 ppts, 45% women)</a:t>
          </a:r>
          <a:endParaRPr lang="es-CL" sz="2400" b="1" dirty="0" smtClean="0">
            <a:solidFill>
              <a:srgbClr val="000000"/>
            </a:solidFill>
          </a:endParaRPr>
        </a:p>
      </dgm:t>
    </dgm:pt>
    <dgm:pt modelId="{A84E9038-587A-524E-B8FC-0F27A626D3EA}" type="parTrans" cxnId="{3D25F9F0-469D-ED4A-839B-1AA4ADF48312}">
      <dgm:prSet/>
      <dgm:spPr>
        <a:ln w="38100">
          <a:solidFill>
            <a:srgbClr val="D7BC0C"/>
          </a:solidFill>
        </a:ln>
      </dgm:spPr>
      <dgm:t>
        <a:bodyPr/>
        <a:lstStyle/>
        <a:p>
          <a:endParaRPr lang="es-CL"/>
        </a:p>
      </dgm:t>
    </dgm:pt>
    <dgm:pt modelId="{BABC03C7-7DBE-E446-9A26-0E3031BEEE92}" type="sibTrans" cxnId="{3D25F9F0-469D-ED4A-839B-1AA4ADF48312}">
      <dgm:prSet/>
      <dgm:spPr/>
      <dgm:t>
        <a:bodyPr/>
        <a:lstStyle/>
        <a:p>
          <a:endParaRPr lang="es-CL"/>
        </a:p>
      </dgm:t>
    </dgm:pt>
    <dgm:pt modelId="{F1F89B96-B8A9-4643-B453-1B1B5C2CE99F}">
      <dgm:prSet phldrT="[Text]" custT="1"/>
      <dgm:spPr>
        <a:solidFill>
          <a:srgbClr val="D7BC0C">
            <a:alpha val="80000"/>
          </a:srgbClr>
        </a:solidFill>
      </dgm:spPr>
      <dgm:t>
        <a:bodyPr/>
        <a:lstStyle/>
        <a:p>
          <a:r>
            <a:rPr lang="en-US" sz="2400" b="1" dirty="0" err="1" smtClean="0">
              <a:solidFill>
                <a:schemeClr val="tx1"/>
              </a:solidFill>
            </a:rPr>
            <a:t>Parti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Sensemaking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000" b="1" dirty="0" smtClean="0">
              <a:solidFill>
                <a:schemeClr val="tx1"/>
              </a:solidFill>
            </a:rPr>
            <a:t/>
          </a:r>
          <a:br>
            <a:rPr lang="en-US" sz="2000" b="1" dirty="0" smtClean="0">
              <a:solidFill>
                <a:schemeClr val="tx1"/>
              </a:solidFill>
            </a:rPr>
          </a:br>
          <a:r>
            <a:rPr lang="en-US" sz="1600" b="1" dirty="0" smtClean="0">
              <a:solidFill>
                <a:schemeClr val="tx1"/>
              </a:solidFill>
            </a:rPr>
            <a:t>(in 23 districts with 640 </a:t>
          </a:r>
          <a:r>
            <a:rPr lang="en-US" sz="1600" b="1" dirty="0" err="1" smtClean="0">
              <a:solidFill>
                <a:schemeClr val="tx1"/>
              </a:solidFill>
            </a:rPr>
            <a:t>ppts</a:t>
          </a:r>
          <a:r>
            <a:rPr lang="en-US" sz="1600" b="1" dirty="0" smtClean="0">
              <a:solidFill>
                <a:schemeClr val="tx1"/>
              </a:solidFill>
            </a:rPr>
            <a:t>; national with 100 </a:t>
          </a:r>
          <a:r>
            <a:rPr lang="en-US" sz="1600" b="1" dirty="0" err="1" smtClean="0">
              <a:solidFill>
                <a:schemeClr val="tx1"/>
              </a:solidFill>
            </a:rPr>
            <a:t>ppts</a:t>
          </a:r>
          <a:r>
            <a:rPr lang="en-US" sz="1600" b="1" dirty="0" smtClean="0">
              <a:solidFill>
                <a:schemeClr val="tx1"/>
              </a:solidFill>
            </a:rPr>
            <a:t>) </a:t>
          </a:r>
          <a:endParaRPr lang="es-CL" sz="1900" b="1" dirty="0">
            <a:solidFill>
              <a:schemeClr val="tx1"/>
            </a:solidFill>
          </a:endParaRPr>
        </a:p>
      </dgm:t>
    </dgm:pt>
    <dgm:pt modelId="{7084B316-92FB-3E47-814A-4036717E2B92}" type="parTrans" cxnId="{723B634D-F38C-8B46-B91C-41ADFCC62C4C}">
      <dgm:prSet/>
      <dgm:spPr>
        <a:ln w="38100">
          <a:solidFill>
            <a:srgbClr val="D7BC0C"/>
          </a:solidFill>
        </a:ln>
      </dgm:spPr>
      <dgm:t>
        <a:bodyPr/>
        <a:lstStyle/>
        <a:p>
          <a:endParaRPr lang="es-CL"/>
        </a:p>
      </dgm:t>
    </dgm:pt>
    <dgm:pt modelId="{42F11ECF-7406-5748-B7BC-8EB81BF822E0}" type="sibTrans" cxnId="{723B634D-F38C-8B46-B91C-41ADFCC62C4C}">
      <dgm:prSet/>
      <dgm:spPr/>
      <dgm:t>
        <a:bodyPr/>
        <a:lstStyle/>
        <a:p>
          <a:endParaRPr lang="es-CL"/>
        </a:p>
      </dgm:t>
    </dgm:pt>
    <dgm:pt modelId="{6FDC588B-1349-0F45-8B08-6F80DA425743}">
      <dgm:prSet phldrT="[Text]" custT="1"/>
      <dgm:spPr>
        <a:solidFill>
          <a:srgbClr val="D7BC0C">
            <a:alpha val="80000"/>
          </a:srgbClr>
        </a:solidFill>
      </dgm:spPr>
      <dgm:t>
        <a:bodyPr/>
        <a:lstStyle/>
        <a:p>
          <a:r>
            <a:rPr lang="es-CL" sz="2400" b="1" dirty="0" smtClean="0">
              <a:solidFill>
                <a:schemeClr val="tx1"/>
              </a:solidFill>
            </a:rPr>
            <a:t>100 KIIs  </a:t>
          </a:r>
          <a:r>
            <a:rPr lang="es-CL" sz="1700" b="1" dirty="0" smtClean="0">
              <a:solidFill>
                <a:schemeClr val="tx1"/>
              </a:solidFill>
            </a:rPr>
            <a:t/>
          </a:r>
          <a:br>
            <a:rPr lang="es-CL" sz="1700" b="1" dirty="0" smtClean="0">
              <a:solidFill>
                <a:schemeClr val="tx1"/>
              </a:solidFill>
            </a:rPr>
          </a:br>
          <a:r>
            <a:rPr lang="es-CL" sz="1700" b="1" dirty="0" smtClean="0">
              <a:solidFill>
                <a:schemeClr val="tx1"/>
              </a:solidFill>
            </a:rPr>
            <a:t>with officials, bankers, researchers, enterprises…</a:t>
          </a:r>
          <a:endParaRPr lang="es-CL" sz="1700" b="1" dirty="0">
            <a:solidFill>
              <a:srgbClr val="000000"/>
            </a:solidFill>
          </a:endParaRPr>
        </a:p>
      </dgm:t>
    </dgm:pt>
    <dgm:pt modelId="{DF6AAD27-C1E7-B34C-9547-15C13A48C201}" type="parTrans" cxnId="{0206EC27-58BA-424A-B642-B16CC225AAC2}">
      <dgm:prSet/>
      <dgm:spPr>
        <a:ln w="38100">
          <a:solidFill>
            <a:srgbClr val="D7BC0C"/>
          </a:solidFill>
        </a:ln>
      </dgm:spPr>
      <dgm:t>
        <a:bodyPr/>
        <a:lstStyle/>
        <a:p>
          <a:endParaRPr lang="es-CL"/>
        </a:p>
      </dgm:t>
    </dgm:pt>
    <dgm:pt modelId="{091FDDB2-F6FA-124F-AE42-567635B3F644}" type="sibTrans" cxnId="{0206EC27-58BA-424A-B642-B16CC225AAC2}">
      <dgm:prSet/>
      <dgm:spPr/>
      <dgm:t>
        <a:bodyPr/>
        <a:lstStyle/>
        <a:p>
          <a:endParaRPr lang="es-CL"/>
        </a:p>
      </dgm:t>
    </dgm:pt>
    <dgm:pt modelId="{CC265207-F396-7E40-9EFD-23018FC1CA47}">
      <dgm:prSet custT="1"/>
      <dgm:spPr>
        <a:solidFill>
          <a:srgbClr val="D7BC0C">
            <a:alpha val="70000"/>
          </a:srgbClr>
        </a:solidFill>
      </dgm:spPr>
      <dgm:t>
        <a:bodyPr/>
        <a:lstStyle/>
        <a:p>
          <a:r>
            <a:rPr lang="en-US" sz="2400" b="1" dirty="0" smtClean="0">
              <a:solidFill>
                <a:schemeClr val="tx1"/>
              </a:solidFill>
            </a:rPr>
            <a:t>860 HH </a:t>
          </a:r>
          <a:br>
            <a:rPr lang="en-US" sz="2400" b="1" dirty="0" smtClean="0">
              <a:solidFill>
                <a:schemeClr val="tx1"/>
              </a:solidFill>
            </a:rPr>
          </a:br>
          <a:r>
            <a:rPr lang="en-US" sz="2400" b="1" dirty="0" smtClean="0">
              <a:solidFill>
                <a:schemeClr val="tx1"/>
              </a:solidFill>
            </a:rPr>
            <a:t>Surveys</a:t>
          </a:r>
          <a:endParaRPr lang="en-US" sz="2400" b="1" dirty="0">
            <a:solidFill>
              <a:schemeClr val="tx1"/>
            </a:solidFill>
          </a:endParaRPr>
        </a:p>
      </dgm:t>
    </dgm:pt>
    <dgm:pt modelId="{3E481942-6494-D14E-BEFC-86ACD639951F}" type="parTrans" cxnId="{B6EB22B3-5782-A247-B99B-E934B36F9720}">
      <dgm:prSet/>
      <dgm:spPr>
        <a:ln w="38100">
          <a:solidFill>
            <a:srgbClr val="D7BC0C"/>
          </a:solidFill>
        </a:ln>
      </dgm:spPr>
      <dgm:t>
        <a:bodyPr/>
        <a:lstStyle/>
        <a:p>
          <a:endParaRPr lang="es-CL"/>
        </a:p>
      </dgm:t>
    </dgm:pt>
    <dgm:pt modelId="{C1BD5690-418A-934C-85B4-17200E8AFF96}" type="sibTrans" cxnId="{B6EB22B3-5782-A247-B99B-E934B36F9720}">
      <dgm:prSet/>
      <dgm:spPr/>
      <dgm:t>
        <a:bodyPr/>
        <a:lstStyle/>
        <a:p>
          <a:endParaRPr lang="en-US"/>
        </a:p>
      </dgm:t>
    </dgm:pt>
    <dgm:pt modelId="{464506E1-CAF3-9143-AC44-E9C042ACAED6}" type="pres">
      <dgm:prSet presAssocID="{52A529FA-82BE-BD43-A73E-1155FF35F02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7B32C3FE-9FBD-E941-B9E4-EF70DBDD295C}" type="pres">
      <dgm:prSet presAssocID="{0E4CEA19-3B58-434F-86C2-A35888A1D15E}" presName="root1" presStyleCnt="0"/>
      <dgm:spPr/>
      <dgm:t>
        <a:bodyPr/>
        <a:lstStyle/>
        <a:p>
          <a:endParaRPr lang="es-CL"/>
        </a:p>
      </dgm:t>
    </dgm:pt>
    <dgm:pt modelId="{997C8D0B-DEDB-704A-B5DC-9842C4AF4813}" type="pres">
      <dgm:prSet presAssocID="{0E4CEA19-3B58-434F-86C2-A35888A1D15E}" presName="LevelOneTextNode" presStyleLbl="node0" presStyleIdx="0" presStyleCnt="1" custScaleX="89973" custScaleY="125095" custLinFactY="-50239" custLinFactNeighborX="-640" custLinFactNeighborY="-100000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AFA0A248-01CC-CC4B-9C99-3948E2BE0EAC}" type="pres">
      <dgm:prSet presAssocID="{0E4CEA19-3B58-434F-86C2-A35888A1D15E}" presName="level2hierChild" presStyleCnt="0"/>
      <dgm:spPr/>
      <dgm:t>
        <a:bodyPr/>
        <a:lstStyle/>
        <a:p>
          <a:endParaRPr lang="es-CL"/>
        </a:p>
      </dgm:t>
    </dgm:pt>
    <dgm:pt modelId="{28830B5E-D1F9-2644-BF6B-2A8A9196C86A}" type="pres">
      <dgm:prSet presAssocID="{A84E9038-587A-524E-B8FC-0F27A626D3EA}" presName="conn2-1" presStyleLbl="parChTrans1D2" presStyleIdx="0" presStyleCnt="4"/>
      <dgm:spPr/>
      <dgm:t>
        <a:bodyPr/>
        <a:lstStyle/>
        <a:p>
          <a:endParaRPr lang="es-CL"/>
        </a:p>
      </dgm:t>
    </dgm:pt>
    <dgm:pt modelId="{DC7931B0-737C-784E-BA01-0CF0641C13B4}" type="pres">
      <dgm:prSet presAssocID="{A84E9038-587A-524E-B8FC-0F27A626D3EA}" presName="connTx" presStyleLbl="parChTrans1D2" presStyleIdx="0" presStyleCnt="4"/>
      <dgm:spPr/>
      <dgm:t>
        <a:bodyPr/>
        <a:lstStyle/>
        <a:p>
          <a:endParaRPr lang="es-CL"/>
        </a:p>
      </dgm:t>
    </dgm:pt>
    <dgm:pt modelId="{FD982D68-FF09-1C4D-A006-E6C87FAE285B}" type="pres">
      <dgm:prSet presAssocID="{9338DA2C-219A-9D41-A4F6-6531D4929EB5}" presName="root2" presStyleCnt="0"/>
      <dgm:spPr/>
      <dgm:t>
        <a:bodyPr/>
        <a:lstStyle/>
        <a:p>
          <a:endParaRPr lang="es-CL"/>
        </a:p>
      </dgm:t>
    </dgm:pt>
    <dgm:pt modelId="{0DA5D49A-B491-814E-BBC0-FADFCEC5D48F}" type="pres">
      <dgm:prSet presAssocID="{9338DA2C-219A-9D41-A4F6-6531D4929EB5}" presName="LevelTwoTextNode" presStyleLbl="node2" presStyleIdx="0" presStyleCnt="4" custScaleX="67139" custScaleY="28417" custLinFactNeighborX="1989" custLinFactNeighborY="-7908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E0E52CC0-6A60-7045-B1B6-AE6B77F1FB20}" type="pres">
      <dgm:prSet presAssocID="{9338DA2C-219A-9D41-A4F6-6531D4929EB5}" presName="level3hierChild" presStyleCnt="0"/>
      <dgm:spPr/>
      <dgm:t>
        <a:bodyPr/>
        <a:lstStyle/>
        <a:p>
          <a:endParaRPr lang="es-CL"/>
        </a:p>
      </dgm:t>
    </dgm:pt>
    <dgm:pt modelId="{3B1AEFF6-796F-2E4B-ABBF-995C09DD482D}" type="pres">
      <dgm:prSet presAssocID="{3E481942-6494-D14E-BEFC-86ACD639951F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597BDA6F-6655-2E4E-AA58-165D28C395DE}" type="pres">
      <dgm:prSet presAssocID="{3E481942-6494-D14E-BEFC-86ACD639951F}" presName="connTx" presStyleLbl="parChTrans1D2" presStyleIdx="1" presStyleCnt="4"/>
      <dgm:spPr/>
      <dgm:t>
        <a:bodyPr/>
        <a:lstStyle/>
        <a:p>
          <a:endParaRPr lang="en-US"/>
        </a:p>
      </dgm:t>
    </dgm:pt>
    <dgm:pt modelId="{765B5218-4D0B-264B-B77A-C47D4AA43CE2}" type="pres">
      <dgm:prSet presAssocID="{CC265207-F396-7E40-9EFD-23018FC1CA47}" presName="root2" presStyleCnt="0"/>
      <dgm:spPr/>
    </dgm:pt>
    <dgm:pt modelId="{1D4086C9-0CDC-164D-9087-28F8D1614C6C}" type="pres">
      <dgm:prSet presAssocID="{CC265207-F396-7E40-9EFD-23018FC1CA47}" presName="LevelTwoTextNode" presStyleLbl="node2" presStyleIdx="1" presStyleCnt="4" custScaleX="45957" custScaleY="29179" custLinFactNeighborX="21964" custLinFactNeighborY="-987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27AED4-2DCE-2A4F-A655-68166C56DCE6}" type="pres">
      <dgm:prSet presAssocID="{CC265207-F396-7E40-9EFD-23018FC1CA47}" presName="level3hierChild" presStyleCnt="0"/>
      <dgm:spPr/>
    </dgm:pt>
    <dgm:pt modelId="{D7A9AF60-64A9-5148-8747-83263B5CF24E}" type="pres">
      <dgm:prSet presAssocID="{7084B316-92FB-3E47-814A-4036717E2B92}" presName="conn2-1" presStyleLbl="parChTrans1D2" presStyleIdx="2" presStyleCnt="4"/>
      <dgm:spPr/>
      <dgm:t>
        <a:bodyPr/>
        <a:lstStyle/>
        <a:p>
          <a:endParaRPr lang="es-CL"/>
        </a:p>
      </dgm:t>
    </dgm:pt>
    <dgm:pt modelId="{F8F066E3-2FD2-4A4A-AC84-4D38A6BCF46A}" type="pres">
      <dgm:prSet presAssocID="{7084B316-92FB-3E47-814A-4036717E2B92}" presName="connTx" presStyleLbl="parChTrans1D2" presStyleIdx="2" presStyleCnt="4"/>
      <dgm:spPr/>
      <dgm:t>
        <a:bodyPr/>
        <a:lstStyle/>
        <a:p>
          <a:endParaRPr lang="es-CL"/>
        </a:p>
      </dgm:t>
    </dgm:pt>
    <dgm:pt modelId="{2BA57CA3-4DB7-9344-B89E-8BD8BF6DA75E}" type="pres">
      <dgm:prSet presAssocID="{F1F89B96-B8A9-4643-B453-1B1B5C2CE99F}" presName="root2" presStyleCnt="0"/>
      <dgm:spPr/>
      <dgm:t>
        <a:bodyPr/>
        <a:lstStyle/>
        <a:p>
          <a:endParaRPr lang="es-CL"/>
        </a:p>
      </dgm:t>
    </dgm:pt>
    <dgm:pt modelId="{A7CCD26F-5698-F147-92B9-8D241332B123}" type="pres">
      <dgm:prSet presAssocID="{F1F89B96-B8A9-4643-B453-1B1B5C2CE99F}" presName="LevelTwoTextNode" presStyleLbl="node2" presStyleIdx="2" presStyleCnt="4" custScaleX="65514" custScaleY="41410" custLinFactNeighborX="2417" custLinFactNeighborY="-38840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9AD4377F-6F4A-1D42-92C7-A3A14DB26E44}" type="pres">
      <dgm:prSet presAssocID="{F1F89B96-B8A9-4643-B453-1B1B5C2CE99F}" presName="level3hierChild" presStyleCnt="0"/>
      <dgm:spPr/>
      <dgm:t>
        <a:bodyPr/>
        <a:lstStyle/>
        <a:p>
          <a:endParaRPr lang="es-CL"/>
        </a:p>
      </dgm:t>
    </dgm:pt>
    <dgm:pt modelId="{18160743-326F-824B-8926-720393A52CBA}" type="pres">
      <dgm:prSet presAssocID="{DF6AAD27-C1E7-B34C-9547-15C13A48C201}" presName="conn2-1" presStyleLbl="parChTrans1D2" presStyleIdx="3" presStyleCnt="4"/>
      <dgm:spPr/>
      <dgm:t>
        <a:bodyPr/>
        <a:lstStyle/>
        <a:p>
          <a:endParaRPr lang="es-CL"/>
        </a:p>
      </dgm:t>
    </dgm:pt>
    <dgm:pt modelId="{4F1EB6AD-3080-2647-BAAC-A1427CC10B53}" type="pres">
      <dgm:prSet presAssocID="{DF6AAD27-C1E7-B34C-9547-15C13A48C201}" presName="connTx" presStyleLbl="parChTrans1D2" presStyleIdx="3" presStyleCnt="4"/>
      <dgm:spPr/>
      <dgm:t>
        <a:bodyPr/>
        <a:lstStyle/>
        <a:p>
          <a:endParaRPr lang="es-CL"/>
        </a:p>
      </dgm:t>
    </dgm:pt>
    <dgm:pt modelId="{E8E45D15-8277-414D-9CDB-B7CDF49B5B81}" type="pres">
      <dgm:prSet presAssocID="{6FDC588B-1349-0F45-8B08-6F80DA425743}" presName="root2" presStyleCnt="0"/>
      <dgm:spPr/>
      <dgm:t>
        <a:bodyPr/>
        <a:lstStyle/>
        <a:p>
          <a:endParaRPr lang="es-CL"/>
        </a:p>
      </dgm:t>
    </dgm:pt>
    <dgm:pt modelId="{DE75A1B6-80BE-3C41-AFD5-4ADB9A75AFB0}" type="pres">
      <dgm:prSet presAssocID="{6FDC588B-1349-0F45-8B08-6F80DA425743}" presName="LevelTwoTextNode" presStyleLbl="node2" presStyleIdx="3" presStyleCnt="4" custScaleX="67799" custScaleY="44094" custLinFactY="100000" custLinFactNeighborX="1064" custLinFactNeighborY="154360">
        <dgm:presLayoutVars>
          <dgm:chPref val="3"/>
        </dgm:presLayoutVars>
      </dgm:prSet>
      <dgm:spPr/>
      <dgm:t>
        <a:bodyPr/>
        <a:lstStyle/>
        <a:p>
          <a:endParaRPr lang="es-CL"/>
        </a:p>
      </dgm:t>
    </dgm:pt>
    <dgm:pt modelId="{B805A3F1-A2F0-2C40-B523-79097E1FA54A}" type="pres">
      <dgm:prSet presAssocID="{6FDC588B-1349-0F45-8B08-6F80DA425743}" presName="level3hierChild" presStyleCnt="0"/>
      <dgm:spPr/>
      <dgm:t>
        <a:bodyPr/>
        <a:lstStyle/>
        <a:p>
          <a:endParaRPr lang="es-CL"/>
        </a:p>
      </dgm:t>
    </dgm:pt>
  </dgm:ptLst>
  <dgm:cxnLst>
    <dgm:cxn modelId="{AA76D360-6FB9-AF4D-ACE6-6D4E22ACC167}" type="presOf" srcId="{3E481942-6494-D14E-BEFC-86ACD639951F}" destId="{3B1AEFF6-796F-2E4B-ABBF-995C09DD482D}" srcOrd="0" destOrd="0" presId="urn:microsoft.com/office/officeart/2005/8/layout/hierarchy2"/>
    <dgm:cxn modelId="{6DB10E4C-29E7-1E4B-8131-EC2DC1AD269A}" type="presOf" srcId="{7084B316-92FB-3E47-814A-4036717E2B92}" destId="{D7A9AF60-64A9-5148-8747-83263B5CF24E}" srcOrd="0" destOrd="0" presId="urn:microsoft.com/office/officeart/2005/8/layout/hierarchy2"/>
    <dgm:cxn modelId="{5EDA05D9-2ABA-264E-B6A2-D1AC04B1F84A}" type="presOf" srcId="{0E4CEA19-3B58-434F-86C2-A35888A1D15E}" destId="{997C8D0B-DEDB-704A-B5DC-9842C4AF4813}" srcOrd="0" destOrd="0" presId="urn:microsoft.com/office/officeart/2005/8/layout/hierarchy2"/>
    <dgm:cxn modelId="{5DE68CCA-0646-964E-B68E-A1E2EED061D6}" type="presOf" srcId="{6FDC588B-1349-0F45-8B08-6F80DA425743}" destId="{DE75A1B6-80BE-3C41-AFD5-4ADB9A75AFB0}" srcOrd="0" destOrd="0" presId="urn:microsoft.com/office/officeart/2005/8/layout/hierarchy2"/>
    <dgm:cxn modelId="{0206EC27-58BA-424A-B642-B16CC225AAC2}" srcId="{0E4CEA19-3B58-434F-86C2-A35888A1D15E}" destId="{6FDC588B-1349-0F45-8B08-6F80DA425743}" srcOrd="3" destOrd="0" parTransId="{DF6AAD27-C1E7-B34C-9547-15C13A48C201}" sibTransId="{091FDDB2-F6FA-124F-AE42-567635B3F644}"/>
    <dgm:cxn modelId="{FC5834EC-2262-F242-BC2D-421226E21298}" type="presOf" srcId="{DF6AAD27-C1E7-B34C-9547-15C13A48C201}" destId="{18160743-326F-824B-8926-720393A52CBA}" srcOrd="0" destOrd="0" presId="urn:microsoft.com/office/officeart/2005/8/layout/hierarchy2"/>
    <dgm:cxn modelId="{740D3501-8047-3E4E-B06B-B4C01C4A1A05}" type="presOf" srcId="{3E481942-6494-D14E-BEFC-86ACD639951F}" destId="{597BDA6F-6655-2E4E-AA58-165D28C395DE}" srcOrd="1" destOrd="0" presId="urn:microsoft.com/office/officeart/2005/8/layout/hierarchy2"/>
    <dgm:cxn modelId="{5AD756C5-3178-1F4D-9026-32A17DB6A47A}" type="presOf" srcId="{A84E9038-587A-524E-B8FC-0F27A626D3EA}" destId="{DC7931B0-737C-784E-BA01-0CF0641C13B4}" srcOrd="1" destOrd="0" presId="urn:microsoft.com/office/officeart/2005/8/layout/hierarchy2"/>
    <dgm:cxn modelId="{F3DB5BBB-53FD-654F-A8B1-8E3064B7F82B}" type="presOf" srcId="{52A529FA-82BE-BD43-A73E-1155FF35F02B}" destId="{464506E1-CAF3-9143-AC44-E9C042ACAED6}" srcOrd="0" destOrd="0" presId="urn:microsoft.com/office/officeart/2005/8/layout/hierarchy2"/>
    <dgm:cxn modelId="{207B4D6D-2E8F-B84C-B0B1-8885B99BE49D}" type="presOf" srcId="{CC265207-F396-7E40-9EFD-23018FC1CA47}" destId="{1D4086C9-0CDC-164D-9087-28F8D1614C6C}" srcOrd="0" destOrd="0" presId="urn:microsoft.com/office/officeart/2005/8/layout/hierarchy2"/>
    <dgm:cxn modelId="{3D25F9F0-469D-ED4A-839B-1AA4ADF48312}" srcId="{0E4CEA19-3B58-434F-86C2-A35888A1D15E}" destId="{9338DA2C-219A-9D41-A4F6-6531D4929EB5}" srcOrd="0" destOrd="0" parTransId="{A84E9038-587A-524E-B8FC-0F27A626D3EA}" sibTransId="{BABC03C7-7DBE-E446-9A26-0E3031BEEE92}"/>
    <dgm:cxn modelId="{00DF9A40-0535-1740-8009-79FCF9E571FD}" type="presOf" srcId="{DF6AAD27-C1E7-B34C-9547-15C13A48C201}" destId="{4F1EB6AD-3080-2647-BAAC-A1427CC10B53}" srcOrd="1" destOrd="0" presId="urn:microsoft.com/office/officeart/2005/8/layout/hierarchy2"/>
    <dgm:cxn modelId="{36FB1F09-D53A-4647-A0AF-93B5B7FB09F6}" type="presOf" srcId="{F1F89B96-B8A9-4643-B453-1B1B5C2CE99F}" destId="{A7CCD26F-5698-F147-92B9-8D241332B123}" srcOrd="0" destOrd="0" presId="urn:microsoft.com/office/officeart/2005/8/layout/hierarchy2"/>
    <dgm:cxn modelId="{0A500668-7C00-9044-8BDB-C0FBC088F4F7}" type="presOf" srcId="{9338DA2C-219A-9D41-A4F6-6531D4929EB5}" destId="{0DA5D49A-B491-814E-BBC0-FADFCEC5D48F}" srcOrd="0" destOrd="0" presId="urn:microsoft.com/office/officeart/2005/8/layout/hierarchy2"/>
    <dgm:cxn modelId="{723B634D-F38C-8B46-B91C-41ADFCC62C4C}" srcId="{0E4CEA19-3B58-434F-86C2-A35888A1D15E}" destId="{F1F89B96-B8A9-4643-B453-1B1B5C2CE99F}" srcOrd="2" destOrd="0" parTransId="{7084B316-92FB-3E47-814A-4036717E2B92}" sibTransId="{42F11ECF-7406-5748-B7BC-8EB81BF822E0}"/>
    <dgm:cxn modelId="{B6EB22B3-5782-A247-B99B-E934B36F9720}" srcId="{0E4CEA19-3B58-434F-86C2-A35888A1D15E}" destId="{CC265207-F396-7E40-9EFD-23018FC1CA47}" srcOrd="1" destOrd="0" parTransId="{3E481942-6494-D14E-BEFC-86ACD639951F}" sibTransId="{C1BD5690-418A-934C-85B4-17200E8AFF96}"/>
    <dgm:cxn modelId="{610A94AF-5E00-EB4C-A6A0-F5DCA7BA573F}" type="presOf" srcId="{A84E9038-587A-524E-B8FC-0F27A626D3EA}" destId="{28830B5E-D1F9-2644-BF6B-2A8A9196C86A}" srcOrd="0" destOrd="0" presId="urn:microsoft.com/office/officeart/2005/8/layout/hierarchy2"/>
    <dgm:cxn modelId="{B18F1D70-EA34-D64F-8CAC-46D8883AD44C}" srcId="{52A529FA-82BE-BD43-A73E-1155FF35F02B}" destId="{0E4CEA19-3B58-434F-86C2-A35888A1D15E}" srcOrd="0" destOrd="0" parTransId="{387D13E9-C884-8F44-921D-558CB92F7393}" sibTransId="{C466F77E-CF30-4942-AC67-913AD57157DB}"/>
    <dgm:cxn modelId="{0307432F-271A-7D44-986E-A3C2FD5A9DFD}" type="presOf" srcId="{7084B316-92FB-3E47-814A-4036717E2B92}" destId="{F8F066E3-2FD2-4A4A-AC84-4D38A6BCF46A}" srcOrd="1" destOrd="0" presId="urn:microsoft.com/office/officeart/2005/8/layout/hierarchy2"/>
    <dgm:cxn modelId="{D0D4C933-FC75-F542-99C6-D6BF70ED3681}" type="presParOf" srcId="{464506E1-CAF3-9143-AC44-E9C042ACAED6}" destId="{7B32C3FE-9FBD-E941-B9E4-EF70DBDD295C}" srcOrd="0" destOrd="0" presId="urn:microsoft.com/office/officeart/2005/8/layout/hierarchy2"/>
    <dgm:cxn modelId="{313C29B0-E501-A748-9E3D-2C66F374FD93}" type="presParOf" srcId="{7B32C3FE-9FBD-E941-B9E4-EF70DBDD295C}" destId="{997C8D0B-DEDB-704A-B5DC-9842C4AF4813}" srcOrd="0" destOrd="0" presId="urn:microsoft.com/office/officeart/2005/8/layout/hierarchy2"/>
    <dgm:cxn modelId="{532547EB-AA09-174A-9828-9B2F2FBB86F4}" type="presParOf" srcId="{7B32C3FE-9FBD-E941-B9E4-EF70DBDD295C}" destId="{AFA0A248-01CC-CC4B-9C99-3948E2BE0EAC}" srcOrd="1" destOrd="0" presId="urn:microsoft.com/office/officeart/2005/8/layout/hierarchy2"/>
    <dgm:cxn modelId="{74ED0C0C-BC43-B44E-B89D-F373DDB4319E}" type="presParOf" srcId="{AFA0A248-01CC-CC4B-9C99-3948E2BE0EAC}" destId="{28830B5E-D1F9-2644-BF6B-2A8A9196C86A}" srcOrd="0" destOrd="0" presId="urn:microsoft.com/office/officeart/2005/8/layout/hierarchy2"/>
    <dgm:cxn modelId="{345997D8-ED93-4F48-82CD-BB586988DC46}" type="presParOf" srcId="{28830B5E-D1F9-2644-BF6B-2A8A9196C86A}" destId="{DC7931B0-737C-784E-BA01-0CF0641C13B4}" srcOrd="0" destOrd="0" presId="urn:microsoft.com/office/officeart/2005/8/layout/hierarchy2"/>
    <dgm:cxn modelId="{3B9C0C8D-2AB7-3540-8E33-8499D6B00B4C}" type="presParOf" srcId="{AFA0A248-01CC-CC4B-9C99-3948E2BE0EAC}" destId="{FD982D68-FF09-1C4D-A006-E6C87FAE285B}" srcOrd="1" destOrd="0" presId="urn:microsoft.com/office/officeart/2005/8/layout/hierarchy2"/>
    <dgm:cxn modelId="{E5FC3C35-F858-BD49-B989-1A0D82B505A2}" type="presParOf" srcId="{FD982D68-FF09-1C4D-A006-E6C87FAE285B}" destId="{0DA5D49A-B491-814E-BBC0-FADFCEC5D48F}" srcOrd="0" destOrd="0" presId="urn:microsoft.com/office/officeart/2005/8/layout/hierarchy2"/>
    <dgm:cxn modelId="{8988B303-EA83-AB49-9EDD-9A6D5D038266}" type="presParOf" srcId="{FD982D68-FF09-1C4D-A006-E6C87FAE285B}" destId="{E0E52CC0-6A60-7045-B1B6-AE6B77F1FB20}" srcOrd="1" destOrd="0" presId="urn:microsoft.com/office/officeart/2005/8/layout/hierarchy2"/>
    <dgm:cxn modelId="{E65A240D-B191-A94C-8414-30929599CB97}" type="presParOf" srcId="{AFA0A248-01CC-CC4B-9C99-3948E2BE0EAC}" destId="{3B1AEFF6-796F-2E4B-ABBF-995C09DD482D}" srcOrd="2" destOrd="0" presId="urn:microsoft.com/office/officeart/2005/8/layout/hierarchy2"/>
    <dgm:cxn modelId="{20FFD459-5021-904B-96B8-52C7DDB8DBAD}" type="presParOf" srcId="{3B1AEFF6-796F-2E4B-ABBF-995C09DD482D}" destId="{597BDA6F-6655-2E4E-AA58-165D28C395DE}" srcOrd="0" destOrd="0" presId="urn:microsoft.com/office/officeart/2005/8/layout/hierarchy2"/>
    <dgm:cxn modelId="{F54AF2E0-0BA3-EB4A-A490-2E34C85A171C}" type="presParOf" srcId="{AFA0A248-01CC-CC4B-9C99-3948E2BE0EAC}" destId="{765B5218-4D0B-264B-B77A-C47D4AA43CE2}" srcOrd="3" destOrd="0" presId="urn:microsoft.com/office/officeart/2005/8/layout/hierarchy2"/>
    <dgm:cxn modelId="{31F0E978-D5AF-964A-9E07-0D162256D25A}" type="presParOf" srcId="{765B5218-4D0B-264B-B77A-C47D4AA43CE2}" destId="{1D4086C9-0CDC-164D-9087-28F8D1614C6C}" srcOrd="0" destOrd="0" presId="urn:microsoft.com/office/officeart/2005/8/layout/hierarchy2"/>
    <dgm:cxn modelId="{54A4D930-426C-F14A-90B8-4E9CAFE63E4A}" type="presParOf" srcId="{765B5218-4D0B-264B-B77A-C47D4AA43CE2}" destId="{4D27AED4-2DCE-2A4F-A655-68166C56DCE6}" srcOrd="1" destOrd="0" presId="urn:microsoft.com/office/officeart/2005/8/layout/hierarchy2"/>
    <dgm:cxn modelId="{8023AE9C-35F4-3B4D-995F-4B139755AD4A}" type="presParOf" srcId="{AFA0A248-01CC-CC4B-9C99-3948E2BE0EAC}" destId="{D7A9AF60-64A9-5148-8747-83263B5CF24E}" srcOrd="4" destOrd="0" presId="urn:microsoft.com/office/officeart/2005/8/layout/hierarchy2"/>
    <dgm:cxn modelId="{3BB11394-4760-224C-ADCF-623DBAB97D1F}" type="presParOf" srcId="{D7A9AF60-64A9-5148-8747-83263B5CF24E}" destId="{F8F066E3-2FD2-4A4A-AC84-4D38A6BCF46A}" srcOrd="0" destOrd="0" presId="urn:microsoft.com/office/officeart/2005/8/layout/hierarchy2"/>
    <dgm:cxn modelId="{663AD5B2-10BA-E64E-A9C0-4AEC65EC0C6F}" type="presParOf" srcId="{AFA0A248-01CC-CC4B-9C99-3948E2BE0EAC}" destId="{2BA57CA3-4DB7-9344-B89E-8BD8BF6DA75E}" srcOrd="5" destOrd="0" presId="urn:microsoft.com/office/officeart/2005/8/layout/hierarchy2"/>
    <dgm:cxn modelId="{5D862F81-91F3-B048-BEA5-4B432BD722D0}" type="presParOf" srcId="{2BA57CA3-4DB7-9344-B89E-8BD8BF6DA75E}" destId="{A7CCD26F-5698-F147-92B9-8D241332B123}" srcOrd="0" destOrd="0" presId="urn:microsoft.com/office/officeart/2005/8/layout/hierarchy2"/>
    <dgm:cxn modelId="{A0C9E7A9-85E0-584D-A9E5-7EB139BA8872}" type="presParOf" srcId="{2BA57CA3-4DB7-9344-B89E-8BD8BF6DA75E}" destId="{9AD4377F-6F4A-1D42-92C7-A3A14DB26E44}" srcOrd="1" destOrd="0" presId="urn:microsoft.com/office/officeart/2005/8/layout/hierarchy2"/>
    <dgm:cxn modelId="{6FCD22C5-F7F0-3046-A885-CE7FEDEFC66B}" type="presParOf" srcId="{AFA0A248-01CC-CC4B-9C99-3948E2BE0EAC}" destId="{18160743-326F-824B-8926-720393A52CBA}" srcOrd="6" destOrd="0" presId="urn:microsoft.com/office/officeart/2005/8/layout/hierarchy2"/>
    <dgm:cxn modelId="{99D6FB40-C948-5F4D-9E7E-C631BB114A30}" type="presParOf" srcId="{18160743-326F-824B-8926-720393A52CBA}" destId="{4F1EB6AD-3080-2647-BAAC-A1427CC10B53}" srcOrd="0" destOrd="0" presId="urn:microsoft.com/office/officeart/2005/8/layout/hierarchy2"/>
    <dgm:cxn modelId="{9E837106-82C1-AA43-9CC9-D05444093C95}" type="presParOf" srcId="{AFA0A248-01CC-CC4B-9C99-3948E2BE0EAC}" destId="{E8E45D15-8277-414D-9CDB-B7CDF49B5B81}" srcOrd="7" destOrd="0" presId="urn:microsoft.com/office/officeart/2005/8/layout/hierarchy2"/>
    <dgm:cxn modelId="{9C9A5FE4-CEA2-8C4F-8E71-18920EF18808}" type="presParOf" srcId="{E8E45D15-8277-414D-9CDB-B7CDF49B5B81}" destId="{DE75A1B6-80BE-3C41-AFD5-4ADB9A75AFB0}" srcOrd="0" destOrd="0" presId="urn:microsoft.com/office/officeart/2005/8/layout/hierarchy2"/>
    <dgm:cxn modelId="{4BA1598C-02F7-F240-A352-68E964F7801C}" type="presParOf" srcId="{E8E45D15-8277-414D-9CDB-B7CDF49B5B81}" destId="{B805A3F1-A2F0-2C40-B523-79097E1FA54A}" srcOrd="1" destOrd="0" presId="urn:microsoft.com/office/officeart/2005/8/layout/hierarchy2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B4947-948F-B246-B3E6-4E1A5090C3A1}">
      <dsp:nvSpPr>
        <dsp:cNvPr id="0" name=""/>
        <dsp:cNvSpPr/>
      </dsp:nvSpPr>
      <dsp:spPr>
        <a:xfrm>
          <a:off x="1847519" y="58015"/>
          <a:ext cx="2784730" cy="2784730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dirty="0" smtClean="0"/>
            <a:t>Assessing</a:t>
          </a:r>
          <a:r>
            <a:rPr lang="en-GB" sz="2800" kern="1200" dirty="0" smtClean="0"/>
            <a:t> </a:t>
          </a:r>
          <a:r>
            <a:rPr lang="en-GB" sz="1800" kern="1200" dirty="0" smtClean="0"/>
            <a:t/>
          </a:r>
          <a:br>
            <a:rPr lang="en-GB" sz="1800" kern="1200" dirty="0" smtClean="0"/>
          </a:br>
          <a:r>
            <a:rPr lang="en-GB" sz="2400" b="1" i="1" kern="1200" dirty="0" smtClean="0"/>
            <a:t>to what extent </a:t>
          </a:r>
          <a:r>
            <a:rPr lang="en-GB" sz="1800" b="1" i="1" kern="1200" dirty="0" smtClean="0"/>
            <a:t/>
          </a:r>
          <a:br>
            <a:rPr lang="en-GB" sz="1800" b="1" i="1" kern="1200" dirty="0" smtClean="0"/>
          </a:br>
          <a:r>
            <a:rPr lang="en-GB" sz="1800" kern="1200" dirty="0" smtClean="0"/>
            <a:t>impacts occurred  </a:t>
          </a:r>
          <a:br>
            <a:rPr lang="en-GB" sz="1800" kern="1200" dirty="0" smtClean="0"/>
          </a:br>
          <a:r>
            <a:rPr lang="en-GB" sz="1800" kern="1200" dirty="0" smtClean="0"/>
            <a:t>(or not) </a:t>
          </a:r>
          <a:endParaRPr lang="en-US" sz="1800" kern="1200" dirty="0"/>
        </a:p>
      </dsp:txBody>
      <dsp:txXfrm>
        <a:off x="2218816" y="545343"/>
        <a:ext cx="2042135" cy="1253128"/>
      </dsp:txXfrm>
    </dsp:sp>
    <dsp:sp modelId="{FE52487F-E215-D34C-99D5-9D8227DA0CCC}">
      <dsp:nvSpPr>
        <dsp:cNvPr id="0" name=""/>
        <dsp:cNvSpPr/>
      </dsp:nvSpPr>
      <dsp:spPr>
        <a:xfrm>
          <a:off x="2838586" y="1764052"/>
          <a:ext cx="2784730" cy="278473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smtClean="0"/>
            <a:t>Debating</a:t>
          </a:r>
          <a:r>
            <a:rPr lang="en-GB" sz="1800" kern="1200" smtClean="0"/>
            <a:t> </a:t>
          </a:r>
          <a:br>
            <a:rPr lang="en-GB" sz="1800" kern="1200" smtClean="0"/>
          </a:br>
          <a:r>
            <a:rPr lang="en-GB" sz="2800" b="1" i="1" kern="1200" smtClean="0"/>
            <a:t>how</a:t>
          </a:r>
          <a:r>
            <a:rPr lang="en-GB" sz="2400" b="1" i="1" kern="1200" smtClean="0"/>
            <a:t> </a:t>
          </a:r>
          <a:br>
            <a:rPr lang="en-GB" sz="2400" b="1" i="1" kern="1200" smtClean="0"/>
          </a:br>
          <a:r>
            <a:rPr lang="en-GB" sz="1800" kern="1200" smtClean="0"/>
            <a:t>impacts can be enhanced  </a:t>
          </a:r>
          <a:endParaRPr lang="en-US" sz="1800" kern="1200" dirty="0"/>
        </a:p>
      </dsp:txBody>
      <dsp:txXfrm>
        <a:off x="3690249" y="2483441"/>
        <a:ext cx="1670838" cy="1531601"/>
      </dsp:txXfrm>
    </dsp:sp>
    <dsp:sp modelId="{B10190C6-CBD5-934F-9F38-FC34E43E9043}">
      <dsp:nvSpPr>
        <dsp:cNvPr id="0" name=""/>
        <dsp:cNvSpPr/>
      </dsp:nvSpPr>
      <dsp:spPr>
        <a:xfrm>
          <a:off x="667758" y="1815208"/>
          <a:ext cx="2784730" cy="278473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smtClean="0"/>
            <a:t>Explaining</a:t>
          </a:r>
          <a:r>
            <a:rPr lang="en-GB" sz="2400" b="1" kern="1200" smtClean="0"/>
            <a:t> </a:t>
          </a:r>
          <a:r>
            <a:rPr lang="en-GB" sz="2000" b="1" kern="1200" smtClean="0"/>
            <a:t/>
          </a:r>
          <a:br>
            <a:rPr lang="en-GB" sz="2000" b="1" kern="1200" smtClean="0"/>
          </a:br>
          <a:r>
            <a:rPr lang="en-GB" sz="2400" b="1" i="1" kern="1200" smtClean="0"/>
            <a:t>why </a:t>
          </a:r>
          <a:r>
            <a:rPr lang="en-GB" sz="2800" b="1" i="1" kern="1200" smtClean="0"/>
            <a:t/>
          </a:r>
          <a:br>
            <a:rPr lang="en-GB" sz="2800" b="1" i="1" kern="1200" smtClean="0"/>
          </a:br>
          <a:r>
            <a:rPr lang="en-GB" sz="1800" kern="1200" smtClean="0"/>
            <a:t>impacts occurred </a:t>
          </a:r>
          <a:br>
            <a:rPr lang="en-GB" sz="1800" kern="1200" smtClean="0"/>
          </a:br>
          <a:r>
            <a:rPr lang="en-GB" sz="1800" kern="1200" smtClean="0"/>
            <a:t>(or not)</a:t>
          </a:r>
          <a:endParaRPr lang="en-US" sz="1800" kern="1200" dirty="0"/>
        </a:p>
      </dsp:txBody>
      <dsp:txXfrm>
        <a:off x="929987" y="2534596"/>
        <a:ext cx="1670838" cy="1531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C8D0B-DEDB-704A-B5DC-9842C4AF4813}">
      <dsp:nvSpPr>
        <dsp:cNvPr id="0" name=""/>
        <dsp:cNvSpPr/>
      </dsp:nvSpPr>
      <dsp:spPr>
        <a:xfrm>
          <a:off x="0" y="0"/>
          <a:ext cx="4129614" cy="2870828"/>
        </a:xfrm>
        <a:prstGeom prst="roundRect">
          <a:avLst>
            <a:gd name="adj" fmla="val 10000"/>
          </a:avLst>
        </a:prstGeom>
        <a:solidFill>
          <a:srgbClr val="D7BC0C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800" b="1" i="0" kern="1200" dirty="0" smtClean="0">
              <a:solidFill>
                <a:schemeClr val="tx1"/>
              </a:solidFill>
            </a:rPr>
            <a:t>3   zones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800" b="1" i="0" kern="1200" dirty="0" smtClean="0">
              <a:solidFill>
                <a:schemeClr val="tx1"/>
              </a:solidFill>
            </a:rPr>
            <a:t>8 regions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800" b="1" i="0" kern="1200" dirty="0" smtClean="0">
              <a:solidFill>
                <a:schemeClr val="tx1"/>
              </a:solidFill>
            </a:rPr>
            <a:t>4 commodity chains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800" b="1" i="0" kern="1200" dirty="0" smtClean="0">
              <a:solidFill>
                <a:schemeClr val="tx1"/>
              </a:solidFill>
            </a:rPr>
            <a:t>25 random districts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800" b="1" i="0" kern="1200" dirty="0" smtClean="0">
              <a:solidFill>
                <a:schemeClr val="tx1"/>
              </a:solidFill>
            </a:rPr>
            <a:t>30 community clusters</a:t>
          </a:r>
          <a:endParaRPr lang="es-CL" sz="2800" b="1" i="1" kern="1200" dirty="0">
            <a:solidFill>
              <a:schemeClr val="tx1"/>
            </a:solidFill>
          </a:endParaRPr>
        </a:p>
      </dsp:txBody>
      <dsp:txXfrm>
        <a:off x="84084" y="84084"/>
        <a:ext cx="3961446" cy="2702660"/>
      </dsp:txXfrm>
    </dsp:sp>
    <dsp:sp modelId="{28830B5E-D1F9-2644-BF6B-2A8A9196C86A}">
      <dsp:nvSpPr>
        <dsp:cNvPr id="0" name=""/>
        <dsp:cNvSpPr/>
      </dsp:nvSpPr>
      <dsp:spPr>
        <a:xfrm rot="21563024">
          <a:off x="4129560" y="1395200"/>
          <a:ext cx="1877504" cy="60234"/>
        </a:xfrm>
        <a:custGeom>
          <a:avLst/>
          <a:gdLst/>
          <a:ahLst/>
          <a:cxnLst/>
          <a:rect l="0" t="0" r="0" b="0"/>
          <a:pathLst>
            <a:path>
              <a:moveTo>
                <a:pt x="0" y="30117"/>
              </a:moveTo>
              <a:lnTo>
                <a:pt x="1877504" y="30117"/>
              </a:lnTo>
            </a:path>
          </a:pathLst>
        </a:custGeom>
        <a:noFill/>
        <a:ln w="38100" cap="flat" cmpd="sng" algn="ctr">
          <a:solidFill>
            <a:srgbClr val="D7BC0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600" kern="1200"/>
        </a:p>
      </dsp:txBody>
      <dsp:txXfrm>
        <a:off x="5021375" y="1378379"/>
        <a:ext cx="93875" cy="93875"/>
      </dsp:txXfrm>
    </dsp:sp>
    <dsp:sp modelId="{0DA5D49A-B491-814E-BBC0-FADFCEC5D48F}">
      <dsp:nvSpPr>
        <dsp:cNvPr id="0" name=""/>
        <dsp:cNvSpPr/>
      </dsp:nvSpPr>
      <dsp:spPr>
        <a:xfrm>
          <a:off x="6007010" y="1089146"/>
          <a:ext cx="3081571" cy="652147"/>
        </a:xfrm>
        <a:prstGeom prst="roundRect">
          <a:avLst>
            <a:gd name="adj" fmla="val 10000"/>
          </a:avLst>
        </a:prstGeom>
        <a:solidFill>
          <a:srgbClr val="D7BC0C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b="1" kern="1200" dirty="0" smtClean="0">
              <a:solidFill>
                <a:srgbClr val="000000"/>
              </a:solidFill>
            </a:rPr>
            <a:t>150 Parti FGDs</a:t>
          </a:r>
          <a:br>
            <a:rPr lang="es-CL" sz="2400" b="1" kern="1200" dirty="0" smtClean="0">
              <a:solidFill>
                <a:srgbClr val="000000"/>
              </a:solidFill>
            </a:rPr>
          </a:br>
          <a:r>
            <a:rPr lang="es-CL" sz="1600" b="1" kern="1200" dirty="0" smtClean="0">
              <a:solidFill>
                <a:schemeClr val="tx1"/>
              </a:solidFill>
            </a:rPr>
            <a:t>(with 1200 ppts, 45% women)</a:t>
          </a:r>
          <a:endParaRPr lang="es-CL" sz="2400" b="1" kern="1200" dirty="0" smtClean="0">
            <a:solidFill>
              <a:srgbClr val="000000"/>
            </a:solidFill>
          </a:endParaRPr>
        </a:p>
      </dsp:txBody>
      <dsp:txXfrm>
        <a:off x="6026111" y="1108247"/>
        <a:ext cx="3043369" cy="613945"/>
      </dsp:txXfrm>
    </dsp:sp>
    <dsp:sp modelId="{3B1AEFF6-796F-2E4B-ABBF-995C09DD482D}">
      <dsp:nvSpPr>
        <dsp:cNvPr id="0" name=""/>
        <dsp:cNvSpPr/>
      </dsp:nvSpPr>
      <dsp:spPr>
        <a:xfrm rot="20332928">
          <a:off x="4027037" y="854999"/>
          <a:ext cx="3054770" cy="60234"/>
        </a:xfrm>
        <a:custGeom>
          <a:avLst/>
          <a:gdLst/>
          <a:ahLst/>
          <a:cxnLst/>
          <a:rect l="0" t="0" r="0" b="0"/>
          <a:pathLst>
            <a:path>
              <a:moveTo>
                <a:pt x="0" y="30117"/>
              </a:moveTo>
              <a:lnTo>
                <a:pt x="3054770" y="30117"/>
              </a:lnTo>
            </a:path>
          </a:pathLst>
        </a:custGeom>
        <a:noFill/>
        <a:ln w="38100" cap="flat" cmpd="sng" algn="ctr">
          <a:solidFill>
            <a:srgbClr val="D7BC0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000" kern="1200"/>
        </a:p>
      </dsp:txBody>
      <dsp:txXfrm>
        <a:off x="5478053" y="808747"/>
        <a:ext cx="152738" cy="152738"/>
      </dsp:txXfrm>
    </dsp:sp>
    <dsp:sp modelId="{1D4086C9-0CDC-164D-9087-28F8D1614C6C}">
      <dsp:nvSpPr>
        <dsp:cNvPr id="0" name=""/>
        <dsp:cNvSpPr/>
      </dsp:nvSpPr>
      <dsp:spPr>
        <a:xfrm>
          <a:off x="6979230" y="1"/>
          <a:ext cx="2109351" cy="669634"/>
        </a:xfrm>
        <a:prstGeom prst="roundRect">
          <a:avLst>
            <a:gd name="adj" fmla="val 10000"/>
          </a:avLst>
        </a:prstGeom>
        <a:solidFill>
          <a:srgbClr val="D7BC0C">
            <a:alpha val="7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860 HH </a:t>
          </a:r>
          <a:br>
            <a:rPr lang="en-US" sz="2400" b="1" kern="1200" dirty="0" smtClean="0">
              <a:solidFill>
                <a:schemeClr val="tx1"/>
              </a:solidFill>
            </a:rPr>
          </a:br>
          <a:r>
            <a:rPr lang="en-US" sz="2400" b="1" kern="1200" dirty="0" smtClean="0">
              <a:solidFill>
                <a:schemeClr val="tx1"/>
              </a:solidFill>
            </a:rPr>
            <a:t>Surveys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6998843" y="19614"/>
        <a:ext cx="2070125" cy="630408"/>
      </dsp:txXfrm>
    </dsp:sp>
    <dsp:sp modelId="{D7A9AF60-64A9-5148-8747-83263B5CF24E}">
      <dsp:nvSpPr>
        <dsp:cNvPr id="0" name=""/>
        <dsp:cNvSpPr/>
      </dsp:nvSpPr>
      <dsp:spPr>
        <a:xfrm rot="2172750">
          <a:off x="3895946" y="2119941"/>
          <a:ext cx="2419317" cy="60234"/>
        </a:xfrm>
        <a:custGeom>
          <a:avLst/>
          <a:gdLst/>
          <a:ahLst/>
          <a:cxnLst/>
          <a:rect l="0" t="0" r="0" b="0"/>
          <a:pathLst>
            <a:path>
              <a:moveTo>
                <a:pt x="0" y="30117"/>
              </a:moveTo>
              <a:lnTo>
                <a:pt x="2419317" y="30117"/>
              </a:lnTo>
            </a:path>
          </a:pathLst>
        </a:custGeom>
        <a:noFill/>
        <a:ln w="38100" cap="flat" cmpd="sng" algn="ctr">
          <a:solidFill>
            <a:srgbClr val="D7BC0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800" kern="1200"/>
        </a:p>
      </dsp:txBody>
      <dsp:txXfrm>
        <a:off x="5045122" y="2089575"/>
        <a:ext cx="120965" cy="120965"/>
      </dsp:txXfrm>
    </dsp:sp>
    <dsp:sp modelId="{A7CCD26F-5698-F147-92B9-8D241332B123}">
      <dsp:nvSpPr>
        <dsp:cNvPr id="0" name=""/>
        <dsp:cNvSpPr/>
      </dsp:nvSpPr>
      <dsp:spPr>
        <a:xfrm>
          <a:off x="6081595" y="2389539"/>
          <a:ext cx="3006986" cy="950325"/>
        </a:xfrm>
        <a:prstGeom prst="roundRect">
          <a:avLst>
            <a:gd name="adj" fmla="val 10000"/>
          </a:avLst>
        </a:prstGeom>
        <a:solidFill>
          <a:srgbClr val="D7BC0C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</a:rPr>
            <a:t>Parti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Sensemaking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000" b="1" kern="1200" dirty="0" smtClean="0">
              <a:solidFill>
                <a:schemeClr val="tx1"/>
              </a:solidFill>
            </a:rPr>
            <a:t/>
          </a:r>
          <a:br>
            <a:rPr lang="en-US" sz="2000" b="1" kern="1200" dirty="0" smtClean="0">
              <a:solidFill>
                <a:schemeClr val="tx1"/>
              </a:solidFill>
            </a:rPr>
          </a:br>
          <a:r>
            <a:rPr lang="en-US" sz="1600" b="1" kern="1200" dirty="0" smtClean="0">
              <a:solidFill>
                <a:schemeClr val="tx1"/>
              </a:solidFill>
            </a:rPr>
            <a:t>(in 23 districts with 640 </a:t>
          </a:r>
          <a:r>
            <a:rPr lang="en-US" sz="1600" b="1" kern="1200" dirty="0" err="1" smtClean="0">
              <a:solidFill>
                <a:schemeClr val="tx1"/>
              </a:solidFill>
            </a:rPr>
            <a:t>ppts</a:t>
          </a:r>
          <a:r>
            <a:rPr lang="en-US" sz="1600" b="1" kern="1200" dirty="0" smtClean="0">
              <a:solidFill>
                <a:schemeClr val="tx1"/>
              </a:solidFill>
            </a:rPr>
            <a:t>; national with 100 </a:t>
          </a:r>
          <a:r>
            <a:rPr lang="en-US" sz="1600" b="1" kern="1200" dirty="0" err="1" smtClean="0">
              <a:solidFill>
                <a:schemeClr val="tx1"/>
              </a:solidFill>
            </a:rPr>
            <a:t>ppts</a:t>
          </a:r>
          <a:r>
            <a:rPr lang="en-US" sz="1600" b="1" kern="1200" dirty="0" smtClean="0">
              <a:solidFill>
                <a:schemeClr val="tx1"/>
              </a:solidFill>
            </a:rPr>
            <a:t>) </a:t>
          </a:r>
          <a:endParaRPr lang="es-CL" sz="1900" b="1" kern="1200" dirty="0">
            <a:solidFill>
              <a:schemeClr val="tx1"/>
            </a:solidFill>
          </a:endParaRPr>
        </a:p>
      </dsp:txBody>
      <dsp:txXfrm>
        <a:off x="6109429" y="2417373"/>
        <a:ext cx="2951318" cy="894657"/>
      </dsp:txXfrm>
    </dsp:sp>
    <dsp:sp modelId="{18160743-326F-824B-8926-720393A52CBA}">
      <dsp:nvSpPr>
        <dsp:cNvPr id="0" name=""/>
        <dsp:cNvSpPr/>
      </dsp:nvSpPr>
      <dsp:spPr>
        <a:xfrm rot="4164572">
          <a:off x="2427095" y="3863609"/>
          <a:ext cx="5252141" cy="60234"/>
        </a:xfrm>
        <a:custGeom>
          <a:avLst/>
          <a:gdLst/>
          <a:ahLst/>
          <a:cxnLst/>
          <a:rect l="0" t="0" r="0" b="0"/>
          <a:pathLst>
            <a:path>
              <a:moveTo>
                <a:pt x="0" y="30117"/>
              </a:moveTo>
              <a:lnTo>
                <a:pt x="5252141" y="30117"/>
              </a:lnTo>
            </a:path>
          </a:pathLst>
        </a:custGeom>
        <a:noFill/>
        <a:ln w="38100" cap="flat" cmpd="sng" algn="ctr">
          <a:solidFill>
            <a:srgbClr val="D7BC0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1800" kern="1200"/>
        </a:p>
      </dsp:txBody>
      <dsp:txXfrm>
        <a:off x="4921862" y="3762423"/>
        <a:ext cx="262607" cy="262607"/>
      </dsp:txXfrm>
    </dsp:sp>
    <dsp:sp modelId="{DE75A1B6-80BE-3C41-AFD5-4ADB9A75AFB0}">
      <dsp:nvSpPr>
        <dsp:cNvPr id="0" name=""/>
        <dsp:cNvSpPr/>
      </dsp:nvSpPr>
      <dsp:spPr>
        <a:xfrm>
          <a:off x="5976718" y="5846078"/>
          <a:ext cx="3111863" cy="1011921"/>
        </a:xfrm>
        <a:prstGeom prst="roundRect">
          <a:avLst>
            <a:gd name="adj" fmla="val 10000"/>
          </a:avLst>
        </a:prstGeom>
        <a:solidFill>
          <a:srgbClr val="D7BC0C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400" b="1" kern="1200" dirty="0" smtClean="0">
              <a:solidFill>
                <a:schemeClr val="tx1"/>
              </a:solidFill>
            </a:rPr>
            <a:t>100 KIIs  </a:t>
          </a:r>
          <a:r>
            <a:rPr lang="es-CL" sz="1700" b="1" kern="1200" dirty="0" smtClean="0">
              <a:solidFill>
                <a:schemeClr val="tx1"/>
              </a:solidFill>
            </a:rPr>
            <a:t/>
          </a:r>
          <a:br>
            <a:rPr lang="es-CL" sz="1700" b="1" kern="1200" dirty="0" smtClean="0">
              <a:solidFill>
                <a:schemeClr val="tx1"/>
              </a:solidFill>
            </a:rPr>
          </a:br>
          <a:r>
            <a:rPr lang="es-CL" sz="1700" b="1" kern="1200" dirty="0" smtClean="0">
              <a:solidFill>
                <a:schemeClr val="tx1"/>
              </a:solidFill>
            </a:rPr>
            <a:t>with officials, bankers, researchers, enterprises…</a:t>
          </a:r>
          <a:endParaRPr lang="es-CL" sz="1700" b="1" kern="1200" dirty="0">
            <a:solidFill>
              <a:srgbClr val="000000"/>
            </a:solidFill>
          </a:endParaRPr>
        </a:p>
      </dsp:txBody>
      <dsp:txXfrm>
        <a:off x="6006356" y="5875716"/>
        <a:ext cx="3052587" cy="952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1FC21-FB4F-4B4E-AAA5-2E081877EC90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0B72E-0CFA-254E-9984-3D7F6E31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4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IMI -&gt; learning initiative </a:t>
            </a:r>
          </a:p>
          <a:p>
            <a:r>
              <a:rPr lang="es-CL" dirty="0" smtClean="0"/>
              <a:t>International development desperate to ‘prove impact’ </a:t>
            </a:r>
          </a:p>
          <a:p>
            <a:r>
              <a:rPr lang="es-CL" dirty="0" smtClean="0"/>
              <a:t>In context where </a:t>
            </a:r>
            <a:r>
              <a:rPr lang="es-CL" baseline="0" dirty="0" smtClean="0"/>
              <a:t>IFAD had committed to 30 impact evaluations under the 9th replenishment </a:t>
            </a:r>
          </a:p>
          <a:p>
            <a:r>
              <a:rPr lang="es-CL" baseline="0" dirty="0" smtClean="0"/>
              <a:t>	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“number of people lifted out of poverty” </a:t>
            </a:r>
            <a:r>
              <a:rPr lang="es-CL" dirty="0" smtClean="0"/>
              <a:t>	</a:t>
            </a:r>
            <a:br>
              <a:rPr lang="es-CL" dirty="0" smtClean="0"/>
            </a:br>
            <a:r>
              <a:rPr lang="es-CL" dirty="0" smtClean="0"/>
              <a:t>	Extractive, for funders, statistical </a:t>
            </a:r>
            <a:r>
              <a:rPr lang="es-CL" dirty="0" smtClean="0">
                <a:sym typeface="Wingdings"/>
              </a:rPr>
              <a:t>r</a:t>
            </a:r>
            <a:r>
              <a:rPr lang="es-CL" dirty="0" smtClean="0"/>
              <a:t>igour</a:t>
            </a:r>
          </a:p>
          <a:p>
            <a:pPr marL="448650" lvl="1"/>
            <a:r>
              <a:rPr lang="es-CL" dirty="0" smtClean="0"/>
              <a:t>Ignores participation </a:t>
            </a:r>
          </a:p>
          <a:p>
            <a:pPr marL="448650" lvl="1"/>
            <a:r>
              <a:rPr lang="es-CL" dirty="0" smtClean="0"/>
              <a:t>Limited feasibility: how to evaluate complex multi-level and multi-actor systemic change programs with things like self-targeting mechanisms and interferance of many other players</a:t>
            </a:r>
            <a:r>
              <a:rPr lang="es-CL" baseline="0" dirty="0" smtClean="0"/>
              <a:t> and fuders?</a:t>
            </a:r>
            <a:endParaRPr lang="es-CL" sz="2400" dirty="0" smtClean="0"/>
          </a:p>
          <a:p>
            <a:pPr marL="256105" lvl="1" indent="-233672">
              <a:lnSpc>
                <a:spcPct val="120000"/>
              </a:lnSpc>
              <a:buClr>
                <a:schemeClr val="accent1"/>
              </a:buClr>
            </a:pPr>
            <a:r>
              <a:rPr lang="es-CL" sz="2400" dirty="0" smtClean="0"/>
              <a:t>both </a:t>
            </a:r>
            <a:r>
              <a:rPr lang="es-CL" sz="2400" dirty="0"/>
              <a:t>the IOE and SSD are struggling with finding appropriate approaches serving both learning and accountability purposes and capturing the complexity of the IFAD-funded projects</a:t>
            </a:r>
          </a:p>
          <a:p>
            <a:pPr marL="256105" lvl="1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dirty="0"/>
              <a:t>Part of IFAD’s ‘Improved Learning Initiative’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dirty="0"/>
              <a:t>generates </a:t>
            </a:r>
            <a:r>
              <a:rPr lang="en-GB" sz="2200" b="1" i="1" dirty="0"/>
              <a:t>rigorous</a:t>
            </a:r>
            <a:r>
              <a:rPr lang="en-GB" sz="2200" i="1" dirty="0"/>
              <a:t>, </a:t>
            </a:r>
            <a:r>
              <a:rPr lang="en-GB" sz="2200" b="1" i="1" dirty="0"/>
              <a:t>contested </a:t>
            </a:r>
            <a:r>
              <a:rPr lang="en-GB" sz="2200" dirty="0"/>
              <a:t>&amp; </a:t>
            </a:r>
            <a:r>
              <a:rPr lang="en-GB" sz="2200" b="1" i="1" dirty="0"/>
              <a:t>debated</a:t>
            </a:r>
            <a:r>
              <a:rPr lang="en-GB" sz="2200" b="1" dirty="0"/>
              <a:t> </a:t>
            </a:r>
            <a:r>
              <a:rPr lang="en-GB" sz="2200" dirty="0"/>
              <a:t>evidence of project contributions to and explanations of rural poverty impact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US" sz="2200" dirty="0"/>
              <a:t>facilitates</a:t>
            </a:r>
            <a:r>
              <a:rPr lang="en-GB" sz="2200" b="1" dirty="0"/>
              <a:t> </a:t>
            </a:r>
            <a:r>
              <a:rPr lang="en-GB" sz="2200" b="1" i="1" dirty="0"/>
              <a:t>meaningful </a:t>
            </a:r>
            <a:r>
              <a:rPr lang="en-GB" sz="2200" dirty="0"/>
              <a:t>and </a:t>
            </a:r>
            <a:r>
              <a:rPr lang="en-GB" sz="2200" b="1" i="1" dirty="0"/>
              <a:t>equal participation </a:t>
            </a:r>
            <a:r>
              <a:rPr lang="en-GB" sz="2200" dirty="0"/>
              <a:t>of project stakeholders in collecting and analysing the evidence;</a:t>
            </a:r>
            <a:endParaRPr lang="en-US" sz="2200" dirty="0"/>
          </a:p>
          <a:p>
            <a:pPr marL="704755" lvl="2" indent="-233672">
              <a:lnSpc>
                <a:spcPct val="120000"/>
              </a:lnSpc>
              <a:spcAft>
                <a:spcPts val="1178"/>
              </a:spcAft>
              <a:buClr>
                <a:schemeClr val="accent1"/>
              </a:buClr>
            </a:pPr>
            <a:r>
              <a:rPr lang="en-US" sz="2200" dirty="0"/>
              <a:t>p</a:t>
            </a:r>
            <a:r>
              <a:rPr lang="en-GB" sz="2200" dirty="0"/>
              <a:t>resents a potentially</a:t>
            </a:r>
            <a:r>
              <a:rPr lang="en-GB" sz="2200" b="1" i="1" dirty="0"/>
              <a:t> scalable model </a:t>
            </a:r>
            <a:r>
              <a:rPr lang="en-GB" sz="2200" dirty="0"/>
              <a:t>for strengthening IFAD’s self-evaluation system</a:t>
            </a:r>
          </a:p>
          <a:p>
            <a:pPr>
              <a:lnSpc>
                <a:spcPct val="120000"/>
              </a:lnSpc>
              <a:spcAft>
                <a:spcPts val="589"/>
              </a:spcAft>
            </a:pPr>
            <a:r>
              <a:rPr lang="en-GB" sz="2400" dirty="0"/>
              <a:t>Facilitate reflections with stakeholders at field, country and global levels on the quality of the PIALA in terms of: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b="1" i="1" dirty="0"/>
              <a:t>Rigour: </a:t>
            </a:r>
            <a:r>
              <a:rPr lang="en-GB" sz="2200" dirty="0" smtClean="0"/>
              <a:t>consistency</a:t>
            </a:r>
            <a:r>
              <a:rPr lang="en-GB" sz="2200" baseline="0" dirty="0" smtClean="0"/>
              <a:t> and </a:t>
            </a:r>
            <a:r>
              <a:rPr lang="en-GB" sz="2200" dirty="0" smtClean="0"/>
              <a:t>reliability </a:t>
            </a:r>
            <a:r>
              <a:rPr lang="en-GB" sz="2200" dirty="0"/>
              <a:t>of methods, processes &amp; evidence 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b="1" i="1" dirty="0"/>
              <a:t>Utility:</a:t>
            </a:r>
            <a:r>
              <a:rPr lang="en-GB" sz="2200" dirty="0"/>
              <a:t> accessibility, credibility and value of methods to generate useful insights to influence decisions, processes and relations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b="1" i="1" dirty="0"/>
              <a:t>Feasibility: </a:t>
            </a:r>
            <a:r>
              <a:rPr lang="en-GB" sz="2200" dirty="0"/>
              <a:t>replicability, manageability and cost-effectiveness of methods and processes</a:t>
            </a:r>
          </a:p>
          <a:p>
            <a:pPr marL="704755" lvl="2" indent="-233672">
              <a:lnSpc>
                <a:spcPct val="120000"/>
              </a:lnSpc>
              <a:spcAft>
                <a:spcPts val="1178"/>
              </a:spcAft>
              <a:buClr>
                <a:schemeClr val="accent1"/>
              </a:buClr>
            </a:pPr>
            <a:endParaRPr lang="en-GB" sz="2400" dirty="0"/>
          </a:p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0F7AB-3698-F74E-8DA8-3FF5B0FC3B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91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IMI -&gt; learning initiative </a:t>
            </a:r>
          </a:p>
          <a:p>
            <a:r>
              <a:rPr lang="es-CL" dirty="0" smtClean="0"/>
              <a:t>International development desperate to ‘prove impact’ </a:t>
            </a:r>
          </a:p>
          <a:p>
            <a:r>
              <a:rPr lang="es-CL" dirty="0" smtClean="0"/>
              <a:t>In context where </a:t>
            </a:r>
            <a:r>
              <a:rPr lang="es-CL" baseline="0" dirty="0" smtClean="0"/>
              <a:t>IFAD had committed to 30 impact evaluations under the 9th replenishment </a:t>
            </a:r>
          </a:p>
          <a:p>
            <a:r>
              <a:rPr lang="es-CL" baseline="0" dirty="0" smtClean="0"/>
              <a:t>	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“number of people lifted out of poverty” </a:t>
            </a:r>
            <a:r>
              <a:rPr lang="es-CL" dirty="0" smtClean="0"/>
              <a:t>	</a:t>
            </a:r>
            <a:br>
              <a:rPr lang="es-CL" dirty="0" smtClean="0"/>
            </a:br>
            <a:r>
              <a:rPr lang="es-CL" dirty="0" smtClean="0"/>
              <a:t>	Extractive, for funders, statistical </a:t>
            </a:r>
            <a:r>
              <a:rPr lang="es-CL" dirty="0" smtClean="0">
                <a:sym typeface="Wingdings"/>
              </a:rPr>
              <a:t>r</a:t>
            </a:r>
            <a:r>
              <a:rPr lang="es-CL" dirty="0" smtClean="0"/>
              <a:t>igour</a:t>
            </a:r>
          </a:p>
          <a:p>
            <a:pPr marL="448650" lvl="1"/>
            <a:r>
              <a:rPr lang="es-CL" dirty="0" smtClean="0"/>
              <a:t>Ignores participation </a:t>
            </a:r>
          </a:p>
          <a:p>
            <a:pPr marL="448650" lvl="1"/>
            <a:r>
              <a:rPr lang="es-CL" dirty="0" smtClean="0"/>
              <a:t>Limited feasibility: how to evaluate complex multi-level and multi-actor systemic change programs with things like self-targeting mechanisms and interferance of many other players</a:t>
            </a:r>
            <a:r>
              <a:rPr lang="es-CL" baseline="0" dirty="0" smtClean="0"/>
              <a:t> and fuders?</a:t>
            </a:r>
            <a:endParaRPr lang="es-CL" sz="2400" dirty="0" smtClean="0"/>
          </a:p>
          <a:p>
            <a:pPr marL="256105" lvl="1" indent="-233672">
              <a:lnSpc>
                <a:spcPct val="120000"/>
              </a:lnSpc>
              <a:buClr>
                <a:schemeClr val="accent1"/>
              </a:buClr>
            </a:pPr>
            <a:r>
              <a:rPr lang="es-CL" sz="2400" dirty="0" smtClean="0"/>
              <a:t>both </a:t>
            </a:r>
            <a:r>
              <a:rPr lang="es-CL" sz="2400" dirty="0"/>
              <a:t>the IOE and SSD are struggling with finding appropriate approaches serving both learning and accountability purposes and capturing the complexity of the IFAD-funded projects</a:t>
            </a:r>
          </a:p>
          <a:p>
            <a:pPr marL="256105" lvl="1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dirty="0"/>
              <a:t>Part of IFAD’s ‘Improved Learning Initiative’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dirty="0"/>
              <a:t>generates </a:t>
            </a:r>
            <a:r>
              <a:rPr lang="en-GB" sz="2200" b="1" i="1" dirty="0"/>
              <a:t>rigorous</a:t>
            </a:r>
            <a:r>
              <a:rPr lang="en-GB" sz="2200" i="1" dirty="0"/>
              <a:t>, </a:t>
            </a:r>
            <a:r>
              <a:rPr lang="en-GB" sz="2200" b="1" i="1" dirty="0"/>
              <a:t>contested </a:t>
            </a:r>
            <a:r>
              <a:rPr lang="en-GB" sz="2200" dirty="0"/>
              <a:t>&amp; </a:t>
            </a:r>
            <a:r>
              <a:rPr lang="en-GB" sz="2200" b="1" i="1" dirty="0"/>
              <a:t>debated</a:t>
            </a:r>
            <a:r>
              <a:rPr lang="en-GB" sz="2200" b="1" dirty="0"/>
              <a:t> </a:t>
            </a:r>
            <a:r>
              <a:rPr lang="en-GB" sz="2200" dirty="0"/>
              <a:t>evidence of project contributions to and explanations of rural poverty impact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US" sz="2200" dirty="0"/>
              <a:t>facilitates</a:t>
            </a:r>
            <a:r>
              <a:rPr lang="en-GB" sz="2200" b="1" dirty="0"/>
              <a:t> </a:t>
            </a:r>
            <a:r>
              <a:rPr lang="en-GB" sz="2200" b="1" i="1" dirty="0"/>
              <a:t>meaningful </a:t>
            </a:r>
            <a:r>
              <a:rPr lang="en-GB" sz="2200" dirty="0"/>
              <a:t>and </a:t>
            </a:r>
            <a:r>
              <a:rPr lang="en-GB" sz="2200" b="1" i="1" dirty="0"/>
              <a:t>equal participation </a:t>
            </a:r>
            <a:r>
              <a:rPr lang="en-GB" sz="2200" dirty="0"/>
              <a:t>of project stakeholders in collecting and analysing the evidence;</a:t>
            </a:r>
            <a:endParaRPr lang="en-US" sz="2200" dirty="0"/>
          </a:p>
          <a:p>
            <a:pPr marL="704755" lvl="2" indent="-233672">
              <a:lnSpc>
                <a:spcPct val="120000"/>
              </a:lnSpc>
              <a:spcAft>
                <a:spcPts val="1178"/>
              </a:spcAft>
              <a:buClr>
                <a:schemeClr val="accent1"/>
              </a:buClr>
            </a:pPr>
            <a:r>
              <a:rPr lang="en-US" sz="2200" dirty="0"/>
              <a:t>p</a:t>
            </a:r>
            <a:r>
              <a:rPr lang="en-GB" sz="2200" dirty="0"/>
              <a:t>resents a potentially</a:t>
            </a:r>
            <a:r>
              <a:rPr lang="en-GB" sz="2200" b="1" i="1" dirty="0"/>
              <a:t> scalable model </a:t>
            </a:r>
            <a:r>
              <a:rPr lang="en-GB" sz="2200" dirty="0"/>
              <a:t>for strengthening IFAD’s self-evaluation system</a:t>
            </a:r>
          </a:p>
          <a:p>
            <a:pPr>
              <a:lnSpc>
                <a:spcPct val="120000"/>
              </a:lnSpc>
              <a:spcAft>
                <a:spcPts val="589"/>
              </a:spcAft>
            </a:pPr>
            <a:r>
              <a:rPr lang="en-GB" sz="2400" dirty="0"/>
              <a:t>Facilitate reflections with stakeholders at field, country and global levels on the quality of the PIALA in terms of: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b="1" i="1" dirty="0"/>
              <a:t>Rigour: </a:t>
            </a:r>
            <a:r>
              <a:rPr lang="en-GB" sz="2200" dirty="0" smtClean="0"/>
              <a:t>consistency</a:t>
            </a:r>
            <a:r>
              <a:rPr lang="en-GB" sz="2200" baseline="0" dirty="0" smtClean="0"/>
              <a:t> and </a:t>
            </a:r>
            <a:r>
              <a:rPr lang="en-GB" sz="2200" dirty="0" smtClean="0"/>
              <a:t>reliability </a:t>
            </a:r>
            <a:r>
              <a:rPr lang="en-GB" sz="2200" dirty="0"/>
              <a:t>of methods, processes &amp; evidence 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b="1" i="1" dirty="0"/>
              <a:t>Utility:</a:t>
            </a:r>
            <a:r>
              <a:rPr lang="en-GB" sz="2200" dirty="0"/>
              <a:t> accessibility, credibility and value of methods to generate useful insights to influence decisions, processes and relations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b="1" i="1" dirty="0"/>
              <a:t>Feasibility: </a:t>
            </a:r>
            <a:r>
              <a:rPr lang="en-GB" sz="2200" dirty="0"/>
              <a:t>replicability, manageability and cost-effectiveness of methods and processes</a:t>
            </a:r>
          </a:p>
          <a:p>
            <a:pPr marL="704755" lvl="2" indent="-233672">
              <a:lnSpc>
                <a:spcPct val="120000"/>
              </a:lnSpc>
              <a:spcAft>
                <a:spcPts val="1178"/>
              </a:spcAft>
              <a:buClr>
                <a:schemeClr val="accent1"/>
              </a:buClr>
            </a:pPr>
            <a:endParaRPr lang="en-GB" sz="2400" dirty="0"/>
          </a:p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0F7AB-3698-F74E-8DA8-3FF5B0FC3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91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8650">
              <a:defRPr/>
            </a:pPr>
            <a:r>
              <a:rPr lang="en-GB" b="1" dirty="0" smtClean="0"/>
              <a:t>(not performance):</a:t>
            </a:r>
            <a:r>
              <a:rPr lang="en-GB" b="1" baseline="0" dirty="0" smtClean="0"/>
              <a:t> </a:t>
            </a:r>
            <a:r>
              <a:rPr lang="en-GB" dirty="0" smtClean="0"/>
              <a:t>to generate solid conversation about critical issues related to “</a:t>
            </a:r>
            <a:r>
              <a:rPr lang="en-GB" i="1" dirty="0" smtClean="0">
                <a:solidFill>
                  <a:srgbClr val="000000"/>
                </a:solidFill>
              </a:rPr>
              <a:t>What works how, for whom, under which conditions and why?”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defTabSz="448650">
              <a:defRPr/>
            </a:pPr>
            <a:r>
              <a:rPr lang="en-US" dirty="0" smtClean="0">
                <a:solidFill>
                  <a:srgbClr val="000000"/>
                </a:solidFill>
              </a:rPr>
              <a:t>indicators of </a:t>
            </a:r>
            <a:r>
              <a:rPr lang="en-US" i="1" dirty="0" smtClean="0">
                <a:solidFill>
                  <a:srgbClr val="000000"/>
                </a:solidFill>
              </a:rPr>
              <a:t>rural poverty </a:t>
            </a:r>
            <a:r>
              <a:rPr lang="en-US" dirty="0" smtClean="0">
                <a:solidFill>
                  <a:srgbClr val="000000"/>
                </a:solidFill>
              </a:rPr>
              <a:t>(nutrition, food &amp; income, assets) and </a:t>
            </a:r>
            <a:r>
              <a:rPr lang="en-US" i="1" dirty="0" smtClean="0">
                <a:solidFill>
                  <a:srgbClr val="000000"/>
                </a:solidFill>
              </a:rPr>
              <a:t>enablers </a:t>
            </a:r>
            <a:r>
              <a:rPr lang="en-US" dirty="0" smtClean="0">
                <a:solidFill>
                  <a:srgbClr val="000000"/>
                </a:solidFill>
              </a:rPr>
              <a:t>(capitals, institutions, relations/processes)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incl. WEIA &amp; SLA</a:t>
            </a:r>
          </a:p>
          <a:p>
            <a:pPr defTabSz="448650">
              <a:defRPr/>
            </a:pPr>
            <a:r>
              <a:rPr lang="en-US" i="1" dirty="0" smtClean="0">
                <a:solidFill>
                  <a:srgbClr val="000000"/>
                </a:solidFill>
              </a:rPr>
              <a:t>contribution analysis</a:t>
            </a:r>
            <a:r>
              <a:rPr lang="en-US" dirty="0" smtClean="0">
                <a:solidFill>
                  <a:srgbClr val="000000"/>
                </a:solidFill>
              </a:rPr>
              <a:t> of complex multi-causal interactions</a:t>
            </a:r>
            <a:r>
              <a:rPr lang="en-US" i="1" dirty="0" smtClean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using </a:t>
            </a:r>
            <a:r>
              <a:rPr lang="en-US" i="1" dirty="0" smtClean="0">
                <a:solidFill>
                  <a:srgbClr val="000000"/>
                </a:solidFill>
              </a:rPr>
              <a:t>mixed-methods, recall, cross-validation &amp; triangulation</a:t>
            </a:r>
          </a:p>
          <a:p>
            <a:pPr defTabSz="448650">
              <a:defRPr/>
            </a:pPr>
            <a:r>
              <a:rPr lang="en-GB" i="1" dirty="0" smtClean="0">
                <a:solidFill>
                  <a:srgbClr val="000000"/>
                </a:solidFill>
              </a:rPr>
              <a:t>facilitation</a:t>
            </a:r>
            <a:r>
              <a:rPr lang="en-GB" dirty="0" smtClean="0">
                <a:solidFill>
                  <a:srgbClr val="000000"/>
                </a:solidFill>
              </a:rPr>
              <a:t> of group-based causal change </a:t>
            </a:r>
            <a:r>
              <a:rPr lang="en-GB" dirty="0" smtClean="0"/>
              <a:t>mapping and analysis and cross-validation debates</a:t>
            </a:r>
            <a:endParaRPr lang="en-US" i="1" dirty="0" smtClean="0">
              <a:solidFill>
                <a:srgbClr val="000000"/>
              </a:solidFill>
            </a:endParaRPr>
          </a:p>
          <a:p>
            <a:pPr defTabSz="448650"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pPr defTabSz="448650"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0F7AB-3698-F74E-8DA8-3FF5B0FC3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8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Add Rainbow Framework</a:t>
            </a:r>
            <a:r>
              <a:rPr lang="es-CL" baseline="0" dirty="0" smtClean="0"/>
              <a:t> visual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0F7AB-3698-F74E-8DA8-3FF5B0FC3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6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589"/>
              </a:spcAft>
            </a:pPr>
            <a:r>
              <a:rPr lang="en-US" sz="2300" b="1" dirty="0"/>
              <a:t>HH survey</a:t>
            </a:r>
            <a:r>
              <a:rPr lang="en-US" sz="2300" dirty="0"/>
              <a:t> on food &amp; income, community orgs membership, credit sources/use and training </a:t>
            </a:r>
            <a:r>
              <a:rPr lang="en-US" sz="2300" i="1" dirty="0"/>
              <a:t>(gender-disaggregated)</a:t>
            </a:r>
          </a:p>
          <a:p>
            <a:pPr lvl="1">
              <a:lnSpc>
                <a:spcPct val="120000"/>
              </a:lnSpc>
              <a:spcAft>
                <a:spcPts val="589"/>
              </a:spcAft>
            </a:pPr>
            <a:r>
              <a:rPr lang="en-US" sz="1800" dirty="0"/>
              <a:t>in 720 HHs (540+180) in 24 villages (18+6) </a:t>
            </a:r>
            <a:br>
              <a:rPr lang="en-US" sz="1800" dirty="0"/>
            </a:br>
            <a:r>
              <a:rPr lang="en-US" sz="1800" dirty="0"/>
              <a:t>sufficient for comparison with RIMS baseline (900 HHs)</a:t>
            </a:r>
            <a:endParaRPr lang="en-US" sz="1900" b="1" dirty="0"/>
          </a:p>
          <a:p>
            <a:pPr>
              <a:lnSpc>
                <a:spcPct val="120000"/>
              </a:lnSpc>
              <a:spcAft>
                <a:spcPts val="589"/>
              </a:spcAft>
            </a:pPr>
            <a:r>
              <a:rPr lang="en-US" sz="2300" b="1" dirty="0"/>
              <a:t>Participatory causal change mapping </a:t>
            </a:r>
            <a:r>
              <a:rPr lang="en-US" sz="2300" dirty="0"/>
              <a:t>of livelihoods and institutional relationships </a:t>
            </a:r>
            <a:r>
              <a:rPr lang="en-US" sz="2300" i="1" dirty="0"/>
              <a:t>(gender-specific)</a:t>
            </a:r>
            <a:r>
              <a:rPr lang="en-US" sz="2300" dirty="0"/>
              <a:t>, and wealth &amp; wellbeing </a:t>
            </a:r>
            <a:r>
              <a:rPr lang="en-US" sz="2300" i="1" dirty="0"/>
              <a:t>(gender-mixed)</a:t>
            </a:r>
          </a:p>
          <a:p>
            <a:pPr lvl="1">
              <a:lnSpc>
                <a:spcPct val="120000"/>
              </a:lnSpc>
              <a:spcAft>
                <a:spcPts val="589"/>
              </a:spcAft>
            </a:pPr>
            <a:r>
              <a:rPr lang="en-US" sz="1800" dirty="0">
                <a:sym typeface="Wingdings"/>
              </a:rPr>
              <a:t>with ± 550 participants (390+130) in 8 villages (6+2) </a:t>
            </a:r>
            <a:br>
              <a:rPr lang="en-US" sz="1800" dirty="0">
                <a:sym typeface="Wingdings"/>
              </a:rPr>
            </a:br>
            <a:r>
              <a:rPr lang="en-US" sz="1800" dirty="0">
                <a:sym typeface="Wingdings"/>
              </a:rPr>
              <a:t>sufficient for causal explanation</a:t>
            </a:r>
            <a:endParaRPr lang="en-US" sz="1900" dirty="0"/>
          </a:p>
          <a:p>
            <a:pPr>
              <a:lnSpc>
                <a:spcPct val="120000"/>
              </a:lnSpc>
              <a:spcAft>
                <a:spcPts val="589"/>
              </a:spcAft>
            </a:pPr>
            <a:r>
              <a:rPr lang="en-US" sz="2300" b="1" dirty="0"/>
              <a:t>KIIs and FGDs </a:t>
            </a:r>
            <a:r>
              <a:rPr lang="en-US" sz="2300" dirty="0"/>
              <a:t>on institutional capacity at communes, districts &amp; province</a:t>
            </a:r>
          </a:p>
          <a:p>
            <a:pPr lvl="1">
              <a:lnSpc>
                <a:spcPct val="120000"/>
              </a:lnSpc>
              <a:spcAft>
                <a:spcPts val="589"/>
              </a:spcAft>
            </a:pPr>
            <a:r>
              <a:rPr lang="en-US" sz="1800" dirty="0"/>
              <a:t>with </a:t>
            </a:r>
            <a:r>
              <a:rPr lang="en-US" sz="1800" dirty="0">
                <a:sym typeface="Wingdings"/>
              </a:rPr>
              <a:t>±</a:t>
            </a:r>
            <a:r>
              <a:rPr lang="en-US" sz="1800" dirty="0"/>
              <a:t> 80 leaders &amp; officials in 8 villages/communes (6+2), </a:t>
            </a:r>
            <a:r>
              <a:rPr lang="en-US" sz="1800" dirty="0">
                <a:sym typeface="Wingdings"/>
              </a:rPr>
              <a:t>±</a:t>
            </a:r>
            <a:r>
              <a:rPr lang="en-US" sz="1800" dirty="0"/>
              <a:t> 15-20 officials in 3 districts, </a:t>
            </a:r>
            <a:br>
              <a:rPr lang="en-US" sz="1800" dirty="0"/>
            </a:br>
            <a:r>
              <a:rPr lang="en-US" sz="1800" dirty="0"/>
              <a:t>and </a:t>
            </a:r>
            <a:r>
              <a:rPr lang="en-US" sz="1800" dirty="0">
                <a:sym typeface="Wingdings"/>
              </a:rPr>
              <a:t>±</a:t>
            </a:r>
            <a:r>
              <a:rPr lang="en-US" sz="1800" dirty="0"/>
              <a:t> 20 provincial and national officials</a:t>
            </a:r>
          </a:p>
          <a:p>
            <a:pPr>
              <a:lnSpc>
                <a:spcPct val="120000"/>
              </a:lnSpc>
              <a:spcAft>
                <a:spcPts val="589"/>
              </a:spcAft>
            </a:pPr>
            <a:r>
              <a:rPr lang="en-US" sz="2300" b="1" dirty="0"/>
              <a:t>Multi-stage cluster sampling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From 2008 project population (26 communes/villages)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F</a:t>
            </a:r>
            <a:r>
              <a:rPr lang="en-GB" sz="1800" dirty="0"/>
              <a:t>rom </a:t>
            </a:r>
            <a:r>
              <a:rPr lang="en-GB" sz="1800" i="1" dirty="0"/>
              <a:t>salt</a:t>
            </a:r>
            <a:r>
              <a:rPr lang="en-GB" sz="1800" dirty="0"/>
              <a:t>, </a:t>
            </a:r>
            <a:r>
              <a:rPr lang="en-GB" sz="1800" i="1" dirty="0"/>
              <a:t>brackish </a:t>
            </a:r>
            <a:r>
              <a:rPr lang="en-GB" sz="1800" dirty="0"/>
              <a:t>and </a:t>
            </a:r>
            <a:r>
              <a:rPr lang="en-GB" sz="1800" i="1" dirty="0"/>
              <a:t>fresh water </a:t>
            </a:r>
            <a:r>
              <a:rPr lang="en-GB" sz="1800" dirty="0"/>
              <a:t>agro-ecological zones (3 districts)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Stratification according to distance (2km) to inter-communal road 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Random selection of 18 ‘focus’ and 6 ‘non-focus’ villages, </a:t>
            </a:r>
            <a:br>
              <a:rPr lang="en-GB" sz="1800" dirty="0"/>
            </a:br>
            <a:r>
              <a:rPr lang="en-GB" sz="1800" dirty="0"/>
              <a:t>and 30 HHs per village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0F7AB-3698-F74E-8DA8-3FF5B0FC3B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Add Rainbow Framework</a:t>
            </a:r>
            <a:r>
              <a:rPr lang="es-CL" baseline="0" dirty="0" smtClean="0"/>
              <a:t> visual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0F7AB-3698-F74E-8DA8-3FF5B0FC3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64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IMI -&gt; learning initiative </a:t>
            </a:r>
          </a:p>
          <a:p>
            <a:r>
              <a:rPr lang="es-CL" dirty="0" smtClean="0"/>
              <a:t>International development desperate to ‘prove impact’ </a:t>
            </a:r>
          </a:p>
          <a:p>
            <a:r>
              <a:rPr lang="es-CL" dirty="0" smtClean="0"/>
              <a:t>In context where </a:t>
            </a:r>
            <a:r>
              <a:rPr lang="es-CL" baseline="0" dirty="0" smtClean="0"/>
              <a:t>IFAD had committed to 30 impact evaluations under the 9th replenishment </a:t>
            </a:r>
          </a:p>
          <a:p>
            <a:r>
              <a:rPr lang="es-CL" baseline="0" dirty="0" smtClean="0"/>
              <a:t>	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“number of people lifted out of poverty” </a:t>
            </a:r>
            <a:r>
              <a:rPr lang="es-CL" dirty="0" smtClean="0"/>
              <a:t>	</a:t>
            </a:r>
            <a:br>
              <a:rPr lang="es-CL" dirty="0" smtClean="0"/>
            </a:br>
            <a:r>
              <a:rPr lang="es-CL" dirty="0" smtClean="0"/>
              <a:t>	Extractive, for funders, statistical </a:t>
            </a:r>
            <a:r>
              <a:rPr lang="es-CL" dirty="0" smtClean="0">
                <a:sym typeface="Wingdings"/>
              </a:rPr>
              <a:t>r</a:t>
            </a:r>
            <a:r>
              <a:rPr lang="es-CL" dirty="0" smtClean="0"/>
              <a:t>igour</a:t>
            </a:r>
          </a:p>
          <a:p>
            <a:pPr marL="448650" lvl="1"/>
            <a:r>
              <a:rPr lang="es-CL" dirty="0" smtClean="0"/>
              <a:t>Ignores participation </a:t>
            </a:r>
          </a:p>
          <a:p>
            <a:pPr marL="448650" lvl="1"/>
            <a:r>
              <a:rPr lang="es-CL" dirty="0" smtClean="0"/>
              <a:t>Limited feasibility: how to evaluate complex multi-level and multi-actor systemic change programs with things like self-targeting mechanisms and interferance of many other players</a:t>
            </a:r>
            <a:r>
              <a:rPr lang="es-CL" baseline="0" dirty="0" smtClean="0"/>
              <a:t> and fuders?</a:t>
            </a:r>
            <a:endParaRPr lang="es-CL" sz="2400" dirty="0" smtClean="0"/>
          </a:p>
          <a:p>
            <a:pPr marL="256105" lvl="1" indent="-233672">
              <a:lnSpc>
                <a:spcPct val="120000"/>
              </a:lnSpc>
              <a:buClr>
                <a:schemeClr val="accent1"/>
              </a:buClr>
            </a:pPr>
            <a:r>
              <a:rPr lang="es-CL" sz="2400" dirty="0" smtClean="0"/>
              <a:t>both </a:t>
            </a:r>
            <a:r>
              <a:rPr lang="es-CL" sz="2400" dirty="0"/>
              <a:t>the IOE and SSD are struggling with finding appropriate approaches serving both learning and accountability purposes and capturing the complexity of the IFAD-funded projects</a:t>
            </a:r>
          </a:p>
          <a:p>
            <a:pPr marL="256105" lvl="1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dirty="0"/>
              <a:t>Part of IFAD’s ‘Improved Learning Initiative’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dirty="0"/>
              <a:t>generates </a:t>
            </a:r>
            <a:r>
              <a:rPr lang="en-GB" sz="2200" b="1" i="1" dirty="0"/>
              <a:t>rigorous</a:t>
            </a:r>
            <a:r>
              <a:rPr lang="en-GB" sz="2200" i="1" dirty="0"/>
              <a:t>, </a:t>
            </a:r>
            <a:r>
              <a:rPr lang="en-GB" sz="2200" b="1" i="1" dirty="0"/>
              <a:t>contested </a:t>
            </a:r>
            <a:r>
              <a:rPr lang="en-GB" sz="2200" dirty="0"/>
              <a:t>&amp; </a:t>
            </a:r>
            <a:r>
              <a:rPr lang="en-GB" sz="2200" b="1" i="1" dirty="0"/>
              <a:t>debated</a:t>
            </a:r>
            <a:r>
              <a:rPr lang="en-GB" sz="2200" b="1" dirty="0"/>
              <a:t> </a:t>
            </a:r>
            <a:r>
              <a:rPr lang="en-GB" sz="2200" dirty="0"/>
              <a:t>evidence of project contributions to and explanations of rural poverty impact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US" sz="2200" dirty="0"/>
              <a:t>facilitates</a:t>
            </a:r>
            <a:r>
              <a:rPr lang="en-GB" sz="2200" b="1" dirty="0"/>
              <a:t> </a:t>
            </a:r>
            <a:r>
              <a:rPr lang="en-GB" sz="2200" b="1" i="1" dirty="0"/>
              <a:t>meaningful </a:t>
            </a:r>
            <a:r>
              <a:rPr lang="en-GB" sz="2200" dirty="0"/>
              <a:t>and </a:t>
            </a:r>
            <a:r>
              <a:rPr lang="en-GB" sz="2200" b="1" i="1" dirty="0"/>
              <a:t>equal participation </a:t>
            </a:r>
            <a:r>
              <a:rPr lang="en-GB" sz="2200" dirty="0"/>
              <a:t>of project stakeholders in collecting and analysing the evidence;</a:t>
            </a:r>
            <a:endParaRPr lang="en-US" sz="2200" dirty="0"/>
          </a:p>
          <a:p>
            <a:pPr marL="704755" lvl="2" indent="-233672">
              <a:lnSpc>
                <a:spcPct val="120000"/>
              </a:lnSpc>
              <a:spcAft>
                <a:spcPts val="1178"/>
              </a:spcAft>
              <a:buClr>
                <a:schemeClr val="accent1"/>
              </a:buClr>
            </a:pPr>
            <a:r>
              <a:rPr lang="en-US" sz="2200" dirty="0"/>
              <a:t>p</a:t>
            </a:r>
            <a:r>
              <a:rPr lang="en-GB" sz="2200" dirty="0"/>
              <a:t>resents a potentially</a:t>
            </a:r>
            <a:r>
              <a:rPr lang="en-GB" sz="2200" b="1" i="1" dirty="0"/>
              <a:t> scalable model </a:t>
            </a:r>
            <a:r>
              <a:rPr lang="en-GB" sz="2200" dirty="0"/>
              <a:t>for strengthening IFAD’s self-evaluation system</a:t>
            </a:r>
          </a:p>
          <a:p>
            <a:pPr>
              <a:lnSpc>
                <a:spcPct val="120000"/>
              </a:lnSpc>
              <a:spcAft>
                <a:spcPts val="589"/>
              </a:spcAft>
            </a:pPr>
            <a:r>
              <a:rPr lang="en-GB" sz="2400" dirty="0"/>
              <a:t>Facilitate reflections with stakeholders at field, country and global levels on the quality of the PIALA in terms of: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b="1" i="1" dirty="0"/>
              <a:t>Rigour: </a:t>
            </a:r>
            <a:r>
              <a:rPr lang="en-GB" sz="2200" dirty="0" smtClean="0"/>
              <a:t>consistency</a:t>
            </a:r>
            <a:r>
              <a:rPr lang="en-GB" sz="2200" baseline="0" dirty="0" smtClean="0"/>
              <a:t> and </a:t>
            </a:r>
            <a:r>
              <a:rPr lang="en-GB" sz="2200" dirty="0" smtClean="0"/>
              <a:t>reliability </a:t>
            </a:r>
            <a:r>
              <a:rPr lang="en-GB" sz="2200" dirty="0"/>
              <a:t>of methods, processes &amp; evidence 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b="1" i="1" dirty="0"/>
              <a:t>Utility:</a:t>
            </a:r>
            <a:r>
              <a:rPr lang="en-GB" sz="2200" dirty="0"/>
              <a:t> accessibility, credibility and value of methods to generate useful insights to influence decisions, processes and relations</a:t>
            </a:r>
          </a:p>
          <a:p>
            <a:pPr marL="704755" lvl="2" indent="-233672">
              <a:lnSpc>
                <a:spcPct val="120000"/>
              </a:lnSpc>
              <a:buClr>
                <a:schemeClr val="accent1"/>
              </a:buClr>
            </a:pPr>
            <a:r>
              <a:rPr lang="en-GB" sz="2200" b="1" i="1" dirty="0"/>
              <a:t>Feasibility: </a:t>
            </a:r>
            <a:r>
              <a:rPr lang="en-GB" sz="2200" dirty="0"/>
              <a:t>replicability, manageability and cost-effectiveness of methods and processes</a:t>
            </a:r>
          </a:p>
          <a:p>
            <a:pPr marL="704755" lvl="2" indent="-233672">
              <a:lnSpc>
                <a:spcPct val="120000"/>
              </a:lnSpc>
              <a:spcAft>
                <a:spcPts val="1178"/>
              </a:spcAft>
              <a:buClr>
                <a:schemeClr val="accent1"/>
              </a:buClr>
            </a:pPr>
            <a:endParaRPr lang="en-GB" sz="2400" dirty="0"/>
          </a:p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0F7AB-3698-F74E-8DA8-3FF5B0FC3B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9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6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8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8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7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3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0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3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2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98C1F-DD13-CC42-B6C2-2F652745B55B}" type="datetimeFigureOut">
              <a:rPr lang="en-US" smtClean="0"/>
              <a:t>13/05/15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750F9-9247-0B4E-A97E-497EA54B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7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Relationship Id="rId8" Type="http://schemas.openxmlformats.org/officeDocument/2006/relationships/image" Target="../media/image17.JPG"/><Relationship Id="rId9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emf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694596"/>
            <a:ext cx="7947577" cy="147002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Balancing </a:t>
            </a:r>
            <a:r>
              <a:rPr lang="en-US" sz="4000" b="1" i="1" dirty="0" smtClean="0">
                <a:solidFill>
                  <a:srgbClr val="FF0000"/>
                </a:solidFill>
              </a:rPr>
              <a:t>rigor</a:t>
            </a:r>
            <a:r>
              <a:rPr lang="en-US" sz="4000" b="1" dirty="0">
                <a:solidFill>
                  <a:srgbClr val="FF0000"/>
                </a:solidFill>
              </a:rPr>
              <a:t>, </a:t>
            </a:r>
            <a:r>
              <a:rPr lang="en-US" sz="4000" b="1" dirty="0" smtClean="0">
                <a:solidFill>
                  <a:srgbClr val="FF0000"/>
                </a:solidFill>
              </a:rPr>
              <a:t/>
            </a:r>
            <a:br>
              <a:rPr lang="en-US" sz="4000" b="1" dirty="0" smtClean="0">
                <a:solidFill>
                  <a:srgbClr val="FF0000"/>
                </a:solidFill>
              </a:rPr>
            </a:br>
            <a:r>
              <a:rPr lang="en-US" sz="4000" b="1" i="1" dirty="0" smtClean="0">
                <a:solidFill>
                  <a:srgbClr val="FF0000"/>
                </a:solidFill>
              </a:rPr>
              <a:t>inclusiveness </a:t>
            </a:r>
            <a:r>
              <a:rPr lang="en-US" sz="4000" b="1" dirty="0">
                <a:solidFill>
                  <a:srgbClr val="FF0000"/>
                </a:solidFill>
              </a:rPr>
              <a:t>and </a:t>
            </a:r>
            <a:r>
              <a:rPr lang="en-US" sz="4000" b="1" i="1" dirty="0">
                <a:solidFill>
                  <a:srgbClr val="FF0000"/>
                </a:solidFill>
              </a:rPr>
              <a:t>f</a:t>
            </a:r>
            <a:r>
              <a:rPr lang="en-US" sz="4000" b="1" i="1" dirty="0" smtClean="0">
                <a:solidFill>
                  <a:srgbClr val="FF0000"/>
                </a:solidFill>
              </a:rPr>
              <a:t>easibility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64621"/>
            <a:ext cx="7947577" cy="1671926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Learnings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from the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design of a participatory impact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 the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IFAD-funded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RTIMP in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Ghana. </a:t>
            </a:r>
          </a:p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58507" y="5405120"/>
            <a:ext cx="7601369" cy="924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 smtClean="0">
                <a:solidFill>
                  <a:srgbClr val="000004"/>
                </a:solidFill>
              </a:rPr>
              <a:t>Glowen</a:t>
            </a:r>
            <a:r>
              <a:rPr lang="en-US" sz="2400" dirty="0" smtClean="0">
                <a:solidFill>
                  <a:srgbClr val="000004"/>
                </a:solidFill>
              </a:rPr>
              <a:t> </a:t>
            </a:r>
            <a:r>
              <a:rPr lang="en-US" sz="2400" dirty="0" err="1" smtClean="0">
                <a:solidFill>
                  <a:srgbClr val="000004"/>
                </a:solidFill>
              </a:rPr>
              <a:t>Kyei-Mensah</a:t>
            </a:r>
            <a:r>
              <a:rPr lang="en-US" sz="2400" dirty="0">
                <a:solidFill>
                  <a:srgbClr val="000004"/>
                </a:solidFill>
              </a:rPr>
              <a:t> </a:t>
            </a:r>
            <a:r>
              <a:rPr lang="en-US" sz="2400" dirty="0" smtClean="0">
                <a:solidFill>
                  <a:srgbClr val="000004"/>
                </a:solidFill>
              </a:rPr>
              <a:t>(PDA)</a:t>
            </a:r>
          </a:p>
          <a:p>
            <a:pPr algn="ctr"/>
            <a:r>
              <a:rPr lang="en-US" sz="2400" dirty="0">
                <a:solidFill>
                  <a:srgbClr val="000004"/>
                </a:solidFill>
              </a:rPr>
              <a:t>Adinda Van </a:t>
            </a:r>
            <a:r>
              <a:rPr lang="en-US" sz="2400" dirty="0" err="1">
                <a:solidFill>
                  <a:srgbClr val="000004"/>
                </a:solidFill>
              </a:rPr>
              <a:t>Hemelrijck</a:t>
            </a:r>
            <a:r>
              <a:rPr lang="en-US" sz="2400" dirty="0">
                <a:solidFill>
                  <a:srgbClr val="000004"/>
                </a:solidFill>
              </a:rPr>
              <a:t> &amp; Irene </a:t>
            </a:r>
            <a:r>
              <a:rPr lang="en-US" sz="2400" dirty="0" err="1">
                <a:solidFill>
                  <a:srgbClr val="000004"/>
                </a:solidFill>
              </a:rPr>
              <a:t>Guijt</a:t>
            </a:r>
            <a:r>
              <a:rPr lang="en-US" sz="2400" dirty="0">
                <a:solidFill>
                  <a:srgbClr val="000004"/>
                </a:solidFill>
              </a:rPr>
              <a:t> (</a:t>
            </a:r>
            <a:r>
              <a:rPr lang="en-US" sz="2400" dirty="0" smtClean="0">
                <a:solidFill>
                  <a:srgbClr val="000004"/>
                </a:solidFill>
              </a:rPr>
              <a:t>IFAD &amp; BMGF)</a:t>
            </a:r>
            <a:endParaRPr lang="en-GB" sz="2400" b="1" dirty="0" smtClean="0">
              <a:solidFill>
                <a:srgbClr val="000004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" y="190604"/>
            <a:ext cx="2301091" cy="149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129" y="532562"/>
            <a:ext cx="3464829" cy="8039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2205" y="4386810"/>
            <a:ext cx="320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595959"/>
                </a:solidFill>
              </a:rPr>
              <a:t>UKES May 2015 </a:t>
            </a:r>
            <a:r>
              <a:rPr lang="en-US" sz="2400" b="1" dirty="0" smtClean="0">
                <a:solidFill>
                  <a:srgbClr val="595959"/>
                </a:solidFill>
              </a:rPr>
              <a:t>London</a:t>
            </a:r>
            <a:endParaRPr lang="en-GB" sz="2400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4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" y="622841"/>
            <a:ext cx="9093200" cy="696406"/>
          </a:xfrm>
        </p:spPr>
        <p:txBody>
          <a:bodyPr>
            <a:noAutofit/>
          </a:bodyPr>
          <a:lstStyle/>
          <a:p>
            <a:r>
              <a:rPr lang="en-GB" sz="3200" b="1" dirty="0"/>
              <a:t>Contribution Claim </a:t>
            </a:r>
            <a:r>
              <a:rPr lang="en-GB" sz="3200" b="1" dirty="0" smtClean="0"/>
              <a:t>3 </a:t>
            </a:r>
            <a:r>
              <a:rPr lang="en-GB" sz="3200" b="1" dirty="0"/>
              <a:t>– Enhanced R&amp;T </a:t>
            </a:r>
            <a:r>
              <a:rPr lang="en-GB" sz="3200" b="1" dirty="0" smtClean="0"/>
              <a:t>processing</a:t>
            </a:r>
            <a:endParaRPr lang="en-US" sz="3200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178875"/>
              </p:ext>
            </p:extLst>
          </p:nvPr>
        </p:nvGraphicFramePr>
        <p:xfrm>
          <a:off x="50800" y="1455738"/>
          <a:ext cx="909955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Document" r:id="rId3" imgW="9512300" imgH="5308600" progId="Word.Document.12">
                  <p:embed/>
                </p:oleObj>
              </mc:Choice>
              <mc:Fallback>
                <p:oleObj name="Document" r:id="rId3" imgW="9512300" imgH="5308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00" y="1455738"/>
                        <a:ext cx="909955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5906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7892"/>
            <a:ext cx="8229600" cy="509798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4100" dirty="0"/>
              <a:t>Selection of </a:t>
            </a:r>
            <a:r>
              <a:rPr lang="en-US" sz="4100" b="1" dirty="0"/>
              <a:t>appropriate methods </a:t>
            </a:r>
            <a:r>
              <a:rPr lang="en-US" sz="4100" dirty="0" smtClean="0"/>
              <a:t>specific to the links and questions:</a:t>
            </a:r>
            <a:endParaRPr lang="en-US" sz="41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600" b="1" dirty="0"/>
              <a:t>HH </a:t>
            </a:r>
            <a:r>
              <a:rPr lang="en-US" sz="3600" b="1" dirty="0" smtClean="0"/>
              <a:t>survey </a:t>
            </a:r>
            <a:r>
              <a:rPr lang="en-US" sz="3600" dirty="0" smtClean="0"/>
              <a:t>– correlation </a:t>
            </a:r>
            <a:r>
              <a:rPr lang="en-US" sz="3600" dirty="0"/>
              <a:t>between changes in </a:t>
            </a:r>
            <a:r>
              <a:rPr lang="en-US" sz="3600" dirty="0" smtClean="0"/>
              <a:t>“</a:t>
            </a:r>
            <a:r>
              <a:rPr lang="en-US" sz="3600" i="1" dirty="0" smtClean="0"/>
              <a:t>access to</a:t>
            </a:r>
            <a:r>
              <a:rPr lang="en-US" sz="3600" dirty="0" smtClean="0"/>
              <a:t> </a:t>
            </a:r>
            <a:r>
              <a:rPr lang="en-US" sz="3600" i="1" dirty="0" smtClean="0"/>
              <a:t>food &amp; income” </a:t>
            </a:r>
            <a:r>
              <a:rPr lang="en-US" sz="3600" dirty="0" smtClean="0"/>
              <a:t>and R&amp;T livelihood </a:t>
            </a:r>
            <a:r>
              <a:rPr lang="en-US" sz="3600" dirty="0"/>
              <a:t>changes and investments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600" b="1" dirty="0" smtClean="0"/>
              <a:t>PRA-based methods </a:t>
            </a:r>
            <a:r>
              <a:rPr lang="en-US" sz="3600" dirty="0" smtClean="0"/>
              <a:t>– causes of R</a:t>
            </a:r>
            <a:r>
              <a:rPr lang="en-US" sz="3600" dirty="0"/>
              <a:t>&amp;T livelihood changes </a:t>
            </a:r>
            <a:r>
              <a:rPr lang="en-US" sz="3600" dirty="0" smtClean="0"/>
              <a:t>and investments</a:t>
            </a:r>
            <a:r>
              <a:rPr lang="en-US" sz="3600" i="1" dirty="0" smtClean="0"/>
              <a:t> </a:t>
            </a:r>
          </a:p>
          <a:p>
            <a:pPr lvl="1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3100" b="1" dirty="0" err="1" smtClean="0"/>
              <a:t>SenseMaker</a:t>
            </a:r>
            <a:r>
              <a:rPr lang="en-US" sz="3100" b="1" dirty="0" smtClean="0"/>
              <a:t> </a:t>
            </a:r>
            <a:r>
              <a:rPr lang="en-US" sz="3100" b="1" i="1" dirty="0" smtClean="0"/>
              <a:t>lithe </a:t>
            </a:r>
            <a:r>
              <a:rPr lang="en-US" sz="3100" dirty="0" smtClean="0"/>
              <a:t>– patterns in experiences of “</a:t>
            </a:r>
            <a:r>
              <a:rPr lang="en-US" sz="3100" i="1" dirty="0" smtClean="0"/>
              <a:t>R&amp;T livelihood changes” </a:t>
            </a:r>
            <a:r>
              <a:rPr lang="en-US" sz="3100" dirty="0" smtClean="0"/>
              <a:t>(400)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600" b="1" dirty="0" smtClean="0"/>
              <a:t>Constituent </a:t>
            </a:r>
            <a:r>
              <a:rPr lang="en-US" sz="3600" b="1" dirty="0"/>
              <a:t>feedback</a:t>
            </a:r>
            <a:r>
              <a:rPr lang="en-US" sz="3600" dirty="0"/>
              <a:t> </a:t>
            </a:r>
            <a:r>
              <a:rPr lang="en-US" sz="3600" dirty="0" smtClean="0"/>
              <a:t>– effects and reach of selected program mechanisms (DSF, FFF, MEF &amp; GPC) </a:t>
            </a:r>
            <a:endParaRPr lang="en-US" sz="3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3600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92341"/>
            <a:ext cx="8229600" cy="879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 startAt="2"/>
            </a:pPr>
            <a:r>
              <a:rPr lang="es-CL" b="1" dirty="0" smtClean="0">
                <a:solidFill>
                  <a:srgbClr val="FBBE06"/>
                </a:solidFill>
              </a:rPr>
              <a:t>Describing </a:t>
            </a:r>
            <a:r>
              <a:rPr lang="es-CL" b="1" dirty="0" smtClean="0">
                <a:solidFill>
                  <a:srgbClr val="FBBE06"/>
                </a:solidFill>
              </a:rPr>
              <a:t>&amp; </a:t>
            </a:r>
            <a:r>
              <a:rPr lang="es-CL" b="1" dirty="0" smtClean="0">
                <a:solidFill>
                  <a:srgbClr val="FBBE06"/>
                </a:solidFill>
              </a:rPr>
              <a:t>linking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97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373239"/>
              </p:ext>
            </p:extLst>
          </p:nvPr>
        </p:nvGraphicFramePr>
        <p:xfrm>
          <a:off x="0" y="0"/>
          <a:ext cx="908858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5674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4029"/>
            <a:ext cx="9144000" cy="995411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es-CL" sz="4000" b="1" dirty="0" smtClean="0">
                <a:solidFill>
                  <a:schemeClr val="accent5">
                    <a:lumMod val="75000"/>
                  </a:schemeClr>
                </a:solidFill>
              </a:rPr>
              <a:t>Analysing </a:t>
            </a:r>
            <a:r>
              <a:rPr lang="es-CL" sz="4000" b="1" dirty="0">
                <a:solidFill>
                  <a:schemeClr val="accent5">
                    <a:lumMod val="75000"/>
                  </a:schemeClr>
                </a:solidFill>
              </a:rPr>
              <a:t>&amp; </a:t>
            </a:r>
            <a:r>
              <a:rPr lang="es-CL" sz="4000" b="1" dirty="0" smtClean="0">
                <a:solidFill>
                  <a:schemeClr val="accent5">
                    <a:lumMod val="75000"/>
                  </a:schemeClr>
                </a:solidFill>
              </a:rPr>
              <a:t>debating </a:t>
            </a:r>
            <a:r>
              <a:rPr lang="es-CL" sz="4000" b="1" dirty="0" smtClean="0">
                <a:solidFill>
                  <a:schemeClr val="accent5">
                    <a:lumMod val="75000"/>
                  </a:schemeClr>
                </a:solidFill>
              </a:rPr>
              <a:t>contributions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0654"/>
            <a:ext cx="8507048" cy="47245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sz="2800" dirty="0" err="1"/>
              <a:t>C</a:t>
            </a:r>
            <a:r>
              <a:rPr lang="en-GB" sz="2800" dirty="0" err="1" smtClean="0"/>
              <a:t>onfigurational</a:t>
            </a:r>
            <a:r>
              <a:rPr lang="en-GB" sz="2800" dirty="0" smtClean="0"/>
              <a:t> analysis and </a:t>
            </a:r>
            <a:r>
              <a:rPr lang="en-GB" sz="2800" dirty="0"/>
              <a:t>integrated QUAL-QUANT </a:t>
            </a:r>
            <a:r>
              <a:rPr lang="en-GB" sz="2800" dirty="0" smtClean="0"/>
              <a:t>synthesis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GB" sz="2400" dirty="0" smtClean="0"/>
              <a:t>Systematic collation of data from the different methods at district and aggregated </a:t>
            </a:r>
            <a:r>
              <a:rPr lang="en-GB" sz="2400" dirty="0" smtClean="0"/>
              <a:t>levels (with 0-</a:t>
            </a:r>
            <a:r>
              <a:rPr lang="en-GB" sz="2400" dirty="0"/>
              <a:t>6 rating of </a:t>
            </a:r>
            <a:r>
              <a:rPr lang="en-GB" sz="2400" dirty="0" smtClean="0"/>
              <a:t>strength of </a:t>
            </a:r>
            <a:r>
              <a:rPr lang="en-GB" sz="2400" i="1" dirty="0" smtClean="0"/>
              <a:t>links </a:t>
            </a:r>
            <a:r>
              <a:rPr lang="en-GB" sz="2400" dirty="0" smtClean="0"/>
              <a:t>and </a:t>
            </a:r>
            <a:r>
              <a:rPr lang="en-GB" sz="2400" i="1" dirty="0" smtClean="0"/>
              <a:t>evidence </a:t>
            </a:r>
            <a:r>
              <a:rPr lang="en-GB" sz="2400" dirty="0" smtClean="0"/>
              <a:t>for each cluster) </a:t>
            </a:r>
            <a:endParaRPr lang="en-GB" sz="2400" i="1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sz="2400" dirty="0" smtClean="0"/>
              <a:t>Analysis of patterns </a:t>
            </a:r>
            <a:r>
              <a:rPr lang="en-GB" sz="2400" dirty="0" smtClean="0"/>
              <a:t>in the evidence resulting from different with/without configurations across </a:t>
            </a:r>
            <a:r>
              <a:rPr lang="en-GB" sz="2400" dirty="0"/>
              <a:t>districts </a:t>
            </a:r>
            <a:r>
              <a:rPr lang="en-GB" sz="2400" dirty="0" smtClean="0"/>
              <a:t>for each cluster</a:t>
            </a:r>
            <a:endParaRPr lang="en-GB" sz="2400" dirty="0" smtClean="0"/>
          </a:p>
          <a:p>
            <a:pPr>
              <a:spcAft>
                <a:spcPts val="1200"/>
              </a:spcAft>
            </a:pPr>
            <a:r>
              <a:rPr lang="en-GB" sz="2800" dirty="0" err="1" smtClean="0"/>
              <a:t>Sensemaking</a:t>
            </a:r>
            <a:r>
              <a:rPr lang="en-GB" sz="2800" dirty="0" smtClean="0"/>
              <a:t> involving stakeholders </a:t>
            </a:r>
            <a:r>
              <a:rPr lang="en-US" sz="2800" dirty="0"/>
              <a:t>in a collective analysis and debate of </a:t>
            </a:r>
            <a:r>
              <a:rPr lang="en-US" sz="2800" dirty="0" smtClean="0"/>
              <a:t>evidence of impact and contributions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50006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09" y="194236"/>
            <a:ext cx="2665507" cy="526650"/>
          </a:xfrm>
        </p:spPr>
        <p:txBody>
          <a:bodyPr>
            <a:noAutofit/>
          </a:bodyPr>
          <a:lstStyle/>
          <a:p>
            <a:pPr algn="l"/>
            <a:r>
              <a:rPr lang="es-CL" sz="3600" b="1" dirty="0" smtClean="0"/>
              <a:t>PIALA QAF:</a:t>
            </a:r>
            <a:endParaRPr lang="es-CL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709" y="882756"/>
            <a:ext cx="2665507" cy="5905009"/>
          </a:xfrm>
        </p:spPr>
        <p:txBody>
          <a:bodyPr>
            <a:noAutofit/>
          </a:bodyPr>
          <a:lstStyle/>
          <a:p>
            <a:pPr marL="428625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s-CL" sz="2200" b="1" dirty="0" smtClean="0">
                <a:solidFill>
                  <a:srgbClr val="FBBE06"/>
                </a:solidFill>
              </a:rPr>
              <a:t>Describe &amp;</a:t>
            </a:r>
            <a:br>
              <a:rPr lang="es-CL" sz="2200" b="1" dirty="0" smtClean="0">
                <a:solidFill>
                  <a:srgbClr val="FBBE06"/>
                </a:solidFill>
              </a:rPr>
            </a:br>
            <a:r>
              <a:rPr lang="es-CL" sz="2200" b="1" dirty="0" smtClean="0">
                <a:solidFill>
                  <a:srgbClr val="FBBE06"/>
                </a:solidFill>
              </a:rPr>
              <a:t>link changes</a:t>
            </a:r>
          </a:p>
          <a:p>
            <a:pPr marL="428625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s-CL" sz="2200" b="1" dirty="0">
                <a:solidFill>
                  <a:srgbClr val="008000"/>
                </a:solidFill>
              </a:rPr>
              <a:t>Identify </a:t>
            </a:r>
            <a:r>
              <a:rPr lang="es-CL" sz="2200" b="1" dirty="0" smtClean="0">
                <a:solidFill>
                  <a:srgbClr val="008000"/>
                </a:solidFill>
              </a:rPr>
              <a:t/>
            </a:r>
            <a:br>
              <a:rPr lang="es-CL" sz="2200" b="1" dirty="0" smtClean="0">
                <a:solidFill>
                  <a:srgbClr val="008000"/>
                </a:solidFill>
              </a:rPr>
            </a:br>
            <a:r>
              <a:rPr lang="es-CL" sz="2200" b="1" dirty="0" smtClean="0">
                <a:solidFill>
                  <a:srgbClr val="008000"/>
                </a:solidFill>
              </a:rPr>
              <a:t>the causes</a:t>
            </a:r>
          </a:p>
          <a:p>
            <a:pPr marL="428625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s-CL" sz="2200" b="1" dirty="0">
                <a:solidFill>
                  <a:schemeClr val="bg1">
                    <a:lumMod val="50000"/>
                  </a:schemeClr>
                </a:solidFill>
              </a:rPr>
              <a:t>Manage </a:t>
            </a:r>
            <a:r>
              <a:rPr lang="es-CL" sz="2200" b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s-CL" sz="22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s-CL" sz="2200" b="1" dirty="0" smtClean="0">
                <a:solidFill>
                  <a:schemeClr val="bg1">
                    <a:lumMod val="50000"/>
                  </a:schemeClr>
                </a:solidFill>
              </a:rPr>
              <a:t>quality</a:t>
            </a:r>
            <a:endParaRPr lang="es-CL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4781" y="259221"/>
            <a:ext cx="2105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0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400" dirty="0" err="1"/>
              <a:t>Rigour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50615" y="274163"/>
            <a:ext cx="206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Inclusiveness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2851" y="274163"/>
            <a:ext cx="177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0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2400" dirty="0"/>
              <a:t>Feasibility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724400" y="313766"/>
            <a:ext cx="0" cy="617070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712851" y="330201"/>
            <a:ext cx="0" cy="617070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2709" y="778119"/>
            <a:ext cx="850282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44781" y="330201"/>
            <a:ext cx="0" cy="6170705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44783" y="882756"/>
            <a:ext cx="2251909" cy="5724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FBBE06"/>
                </a:solidFill>
              </a:rPr>
              <a:t>Multi-stage sampling</a:t>
            </a:r>
            <a:r>
              <a:rPr lang="en-US" sz="1600" b="1" dirty="0" smtClean="0"/>
              <a:t> </a:t>
            </a:r>
            <a:r>
              <a:rPr lang="en-US" sz="1600" dirty="0" smtClean="0"/>
              <a:t>enabling comparative analysis of with/without configurations of program treatment</a:t>
            </a:r>
          </a:p>
          <a:p>
            <a:r>
              <a:rPr lang="en-US" sz="1600" b="1" dirty="0" smtClean="0">
                <a:solidFill>
                  <a:srgbClr val="FBBE06"/>
                </a:solidFill>
              </a:rPr>
              <a:t>Nested </a:t>
            </a:r>
            <a:r>
              <a:rPr lang="en-US" sz="1600" b="1" dirty="0">
                <a:solidFill>
                  <a:srgbClr val="FBBE06"/>
                </a:solidFill>
              </a:rPr>
              <a:t>mixed-</a:t>
            </a:r>
            <a:r>
              <a:rPr lang="en-US" sz="1600" b="1" dirty="0" smtClean="0">
                <a:solidFill>
                  <a:srgbClr val="FBBE06"/>
                </a:solidFill>
              </a:rPr>
              <a:t>methods</a:t>
            </a:r>
            <a:endParaRPr lang="en-US" sz="1600" b="1" dirty="0">
              <a:solidFill>
                <a:srgbClr val="FBBE06"/>
              </a:solidFill>
            </a:endParaRPr>
          </a:p>
          <a:p>
            <a:pPr marL="176213" indent="-176213">
              <a:buFont typeface="Arial"/>
              <a:buChar char="•"/>
            </a:pPr>
            <a:r>
              <a:rPr lang="en-US" sz="1400" b="1" u="sng" dirty="0" smtClean="0"/>
              <a:t>consistent</a:t>
            </a:r>
            <a:r>
              <a:rPr lang="en-US" sz="1400" b="1" dirty="0" smtClean="0"/>
              <a:t> </a:t>
            </a:r>
            <a:r>
              <a:rPr lang="en-US" sz="1400" dirty="0" smtClean="0"/>
              <a:t>and </a:t>
            </a:r>
            <a:r>
              <a:rPr lang="en-US" sz="1400" b="1" u="sng" dirty="0" smtClean="0"/>
              <a:t>equal</a:t>
            </a:r>
            <a:r>
              <a:rPr lang="en-US" sz="1400" b="1" dirty="0" smtClean="0"/>
              <a:t> QUANT &amp; QUAL </a:t>
            </a:r>
            <a:r>
              <a:rPr lang="en-US" sz="1400" dirty="0" smtClean="0"/>
              <a:t>data collection relevant to the links &amp; questions</a:t>
            </a:r>
          </a:p>
          <a:p>
            <a:pPr marL="176213" indent="-176213">
              <a:buFont typeface="Arial"/>
              <a:buChar char="•"/>
            </a:pPr>
            <a:r>
              <a:rPr lang="en-US" sz="1400" dirty="0"/>
              <a:t>c</a:t>
            </a:r>
            <a:r>
              <a:rPr lang="en-US" sz="1400" dirty="0" smtClean="0"/>
              <a:t>omplementarity of types of information</a:t>
            </a:r>
          </a:p>
          <a:p>
            <a:pPr marL="176213" indent="-176213">
              <a:spcAft>
                <a:spcPts val="1200"/>
              </a:spcAft>
              <a:buFont typeface="Arial"/>
              <a:buChar char="•"/>
            </a:pPr>
            <a:r>
              <a:rPr lang="en-US" sz="1400" dirty="0" smtClean="0"/>
              <a:t>Triangulation of different sources &amp; types of data </a:t>
            </a:r>
          </a:p>
          <a:p>
            <a:pPr>
              <a:spcAft>
                <a:spcPts val="1200"/>
              </a:spcAft>
            </a:pPr>
            <a:r>
              <a:rPr lang="en-US" sz="1600" b="1" dirty="0" smtClean="0">
                <a:solidFill>
                  <a:srgbClr val="008000"/>
                </a:solidFill>
              </a:rPr>
              <a:t>Instant data entry and linking </a:t>
            </a:r>
            <a:r>
              <a:rPr lang="en-US" sz="1600" dirty="0" smtClean="0"/>
              <a:t>enabling on-site  integrated analysis and </a:t>
            </a:r>
            <a:r>
              <a:rPr lang="en-US" sz="1600" dirty="0" err="1" smtClean="0"/>
              <a:t>sensemaking</a:t>
            </a:r>
            <a:endParaRPr lang="en-US" sz="1600" dirty="0" smtClean="0"/>
          </a:p>
          <a:p>
            <a:pPr>
              <a:spcAft>
                <a:spcPts val="1200"/>
              </a:spcAft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quality monitoring and process reflection </a:t>
            </a:r>
            <a:r>
              <a:rPr lang="en-US" sz="1600" dirty="0" smtClean="0"/>
              <a:t>every evening while doing data collation 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12850" y="975360"/>
            <a:ext cx="2326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Field research capacity</a:t>
            </a:r>
            <a:r>
              <a:rPr lang="en-US" sz="1600" dirty="0" smtClean="0">
                <a:sym typeface="Wingdings"/>
              </a:rPr>
              <a:t> </a:t>
            </a:r>
            <a:br>
              <a:rPr lang="en-US" sz="1600" dirty="0" smtClean="0">
                <a:sym typeface="Wingdings"/>
              </a:rPr>
            </a:br>
            <a:r>
              <a:rPr lang="en-US" sz="1600" dirty="0" smtClean="0">
                <a:sym typeface="Wingdings"/>
              </a:rPr>
              <a:t>(nr of teams, </a:t>
            </a:r>
            <a:br>
              <a:rPr lang="en-US" sz="1600" dirty="0" smtClean="0">
                <a:sym typeface="Wingdings"/>
              </a:rPr>
            </a:br>
            <a:r>
              <a:rPr lang="en-US" sz="1600" dirty="0" smtClean="0">
                <a:sym typeface="Wingdings"/>
              </a:rPr>
              <a:t>time in the field, </a:t>
            </a:r>
            <a:br>
              <a:rPr lang="en-US" sz="1600" dirty="0" smtClean="0">
                <a:sym typeface="Wingdings"/>
              </a:rPr>
            </a:br>
            <a:r>
              <a:rPr lang="en-US" sz="1600" dirty="0" smtClean="0">
                <a:sym typeface="Wingdings"/>
              </a:rPr>
              <a:t>logistics &amp; mobilization, </a:t>
            </a:r>
            <a:r>
              <a:rPr lang="en-US" sz="1600" dirty="0">
                <a:sym typeface="Wingdings"/>
              </a:rPr>
              <a:t>supervision &amp; quality </a:t>
            </a:r>
            <a:r>
              <a:rPr lang="en-US" sz="1600" dirty="0" smtClean="0">
                <a:sym typeface="Wingdings"/>
              </a:rPr>
              <a:t>assurance, time for instant data processing)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724400" y="2388100"/>
            <a:ext cx="1988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Classic HH survey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PRA-based methods </a:t>
            </a:r>
            <a:endParaRPr lang="en-US" sz="1200" dirty="0" smtClean="0"/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T</a:t>
            </a:r>
            <a:r>
              <a:rPr lang="en-US" sz="1200" dirty="0" smtClean="0"/>
              <a:t>esting of new </a:t>
            </a:r>
            <a:r>
              <a:rPr lang="en-US" sz="1200" dirty="0"/>
              <a:t>tools (</a:t>
            </a:r>
            <a:r>
              <a:rPr lang="en-US" sz="1200" dirty="0" err="1"/>
              <a:t>SenseMaker</a:t>
            </a:r>
            <a:r>
              <a:rPr lang="en-US" sz="1200" dirty="0"/>
              <a:t> &amp; CF) to overcome </a:t>
            </a:r>
            <a:r>
              <a:rPr lang="en-US" sz="1200" dirty="0" smtClean="0"/>
              <a:t>respondent &amp; </a:t>
            </a:r>
            <a:r>
              <a:rPr lang="en-US" sz="1200" dirty="0"/>
              <a:t>researcher bias</a:t>
            </a:r>
            <a:endParaRPr lang="en-US" sz="1200" dirty="0" smtClean="0"/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District </a:t>
            </a:r>
            <a:r>
              <a:rPr lang="en-US" sz="1200" dirty="0" err="1" smtClean="0"/>
              <a:t>sensemaking</a:t>
            </a:r>
            <a:r>
              <a:rPr lang="en-US" sz="1200" dirty="0" smtClean="0"/>
              <a:t> workshops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4724399" y="1004668"/>
            <a:ext cx="1988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/>
              <a:buChar char="•"/>
            </a:pPr>
            <a:r>
              <a:rPr lang="es-CL" sz="1200" dirty="0" smtClean="0"/>
              <a:t>8 regions, 3 zones</a:t>
            </a:r>
            <a:endParaRPr lang="es-CL" sz="1200" dirty="0"/>
          </a:p>
          <a:p>
            <a:pPr marL="171450" indent="-171450">
              <a:buFont typeface="Arial"/>
              <a:buChar char="•"/>
            </a:pPr>
            <a:r>
              <a:rPr lang="es-CL" sz="1200" dirty="0" smtClean="0"/>
              <a:t>30 clusters </a:t>
            </a:r>
            <a:r>
              <a:rPr lang="es-CL" sz="1200" dirty="0"/>
              <a:t>in 25 districts </a:t>
            </a:r>
            <a:r>
              <a:rPr lang="es-CL" sz="1200" dirty="0" smtClean="0"/>
              <a:t>(propotional </a:t>
            </a:r>
            <a:r>
              <a:rPr lang="es-CL" sz="1200" dirty="0"/>
              <a:t>to </a:t>
            </a:r>
            <a:r>
              <a:rPr lang="es-CL" sz="1200" dirty="0" smtClean="0"/>
              <a:t>CC size)</a:t>
            </a:r>
            <a:endParaRPr lang="es-CL" sz="1200" dirty="0"/>
          </a:p>
          <a:p>
            <a:pPr marL="171450" lvl="0" indent="-171450">
              <a:buFont typeface="Arial"/>
              <a:buChar char="•"/>
            </a:pPr>
            <a:r>
              <a:rPr lang="es-CL" sz="1200" dirty="0" smtClean="0"/>
              <a:t>30 HHs/ cluster (tot 900)</a:t>
            </a:r>
          </a:p>
          <a:p>
            <a:pPr marL="171450" lvl="0" indent="-171450">
              <a:buFont typeface="Arial"/>
              <a:buChar char="•"/>
            </a:pPr>
            <a:r>
              <a:rPr lang="es-CL" sz="1200" dirty="0" smtClean="0"/>
              <a:t>40 participants/cluster</a:t>
            </a:r>
            <a:r>
              <a:rPr lang="es-CL" sz="1200" dirty="0"/>
              <a:t/>
            </a:r>
            <a:br>
              <a:rPr lang="es-CL" sz="1200" dirty="0"/>
            </a:br>
            <a:r>
              <a:rPr lang="es-CL" sz="1200" dirty="0" smtClean="0"/>
              <a:t>(tot 1200, </a:t>
            </a:r>
            <a:r>
              <a:rPr lang="es-CL" sz="1200" dirty="0"/>
              <a:t>45% women</a:t>
            </a:r>
            <a:r>
              <a:rPr lang="es-CL" sz="1200" dirty="0" smtClean="0"/>
              <a:t>)</a:t>
            </a:r>
            <a:endParaRPr lang="es-CL" sz="1200" dirty="0"/>
          </a:p>
          <a:p>
            <a:endParaRPr lang="en-US" sz="1200" dirty="0"/>
          </a:p>
        </p:txBody>
      </p:sp>
      <p:pic>
        <p:nvPicPr>
          <p:cNvPr id="15" name="Picture 2" descr="C:\Users\Pda staff\Documents\projects\IFAD Roots and tuber\pictures\Adinda pics district sensemaking WSs\20150212_145138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16520" cy="6858000"/>
          </a:xfrm>
          <a:prstGeom prst="rect">
            <a:avLst/>
          </a:prstGeom>
          <a:noFill/>
          <a:scene3d>
            <a:camera prst="orthographicFront">
              <a:rot lat="0" lon="0" rev="107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174838" y="4556438"/>
            <a:ext cx="5941682" cy="2301562"/>
          </a:xfrm>
          <a:prstGeom prst="rect">
            <a:avLst/>
          </a:prstGeom>
          <a:gradFill flip="none" rotWithShape="1">
            <a:gsLst>
              <a:gs pos="60000">
                <a:schemeClr val="bg2">
                  <a:lumMod val="75000"/>
                  <a:alpha val="86000"/>
                </a:schemeClr>
              </a:gs>
              <a:gs pos="100000">
                <a:srgbClr val="FFFFFF">
                  <a:alpha val="8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rgbClr val="FF0000"/>
                </a:solidFill>
              </a:rPr>
              <a:t>Process </a:t>
            </a:r>
            <a:r>
              <a:rPr lang="en-US" sz="4400" b="1" dirty="0" err="1">
                <a:solidFill>
                  <a:srgbClr val="FF0000"/>
                </a:solidFill>
              </a:rPr>
              <a:t>vs</a:t>
            </a:r>
            <a:r>
              <a:rPr lang="en-US" sz="4400" b="1" dirty="0">
                <a:solidFill>
                  <a:srgbClr val="FF0000"/>
                </a:solidFill>
              </a:rPr>
              <a:t> data (R + I)</a:t>
            </a:r>
          </a:p>
          <a:p>
            <a:pPr>
              <a:lnSpc>
                <a:spcPct val="110000"/>
              </a:lnSpc>
            </a:pPr>
            <a:r>
              <a:rPr lang="en-US" sz="4400" b="1" dirty="0" smtClean="0">
                <a:solidFill>
                  <a:srgbClr val="FF0000"/>
                </a:solidFill>
              </a:rPr>
              <a:t>Participation </a:t>
            </a:r>
            <a:r>
              <a:rPr lang="en-US" sz="4400" b="1" dirty="0" err="1">
                <a:solidFill>
                  <a:srgbClr val="FF0000"/>
                </a:solidFill>
              </a:rPr>
              <a:t>vs</a:t>
            </a:r>
            <a:r>
              <a:rPr lang="en-US" sz="4400" b="1" dirty="0">
                <a:solidFill>
                  <a:srgbClr val="FF0000"/>
                </a:solidFill>
              </a:rPr>
              <a:t> independence (R + I)</a:t>
            </a:r>
          </a:p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rgbClr val="FF0000"/>
                </a:solidFill>
              </a:rPr>
              <a:t>Scope </a:t>
            </a:r>
            <a:r>
              <a:rPr lang="en-US" sz="4400" b="1" dirty="0" err="1">
                <a:solidFill>
                  <a:srgbClr val="FF0000"/>
                </a:solidFill>
              </a:rPr>
              <a:t>vs</a:t>
            </a:r>
            <a:r>
              <a:rPr lang="en-US" sz="4400" b="1" dirty="0">
                <a:solidFill>
                  <a:srgbClr val="FF0000"/>
                </a:solidFill>
              </a:rPr>
              <a:t> depth </a:t>
            </a:r>
            <a:r>
              <a:rPr lang="en-US" sz="4400" b="1" dirty="0" smtClean="0">
                <a:solidFill>
                  <a:srgbClr val="FF0000"/>
                </a:solidFill>
              </a:rPr>
              <a:t>(F </a:t>
            </a:r>
            <a:r>
              <a:rPr lang="en-US" sz="4400" b="1" dirty="0">
                <a:solidFill>
                  <a:srgbClr val="FF0000"/>
                </a:solidFill>
              </a:rPr>
              <a:t>+ I)</a:t>
            </a:r>
          </a:p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rgbClr val="FF0000"/>
                </a:solidFill>
              </a:rPr>
              <a:t>Scale </a:t>
            </a:r>
            <a:r>
              <a:rPr lang="en-US" sz="4400" b="1" dirty="0" err="1">
                <a:solidFill>
                  <a:srgbClr val="FF0000"/>
                </a:solidFill>
              </a:rPr>
              <a:t>vs</a:t>
            </a:r>
            <a:r>
              <a:rPr lang="en-US" sz="4400" b="1" dirty="0">
                <a:solidFill>
                  <a:srgbClr val="FF0000"/>
                </a:solidFill>
              </a:rPr>
              <a:t> voice </a:t>
            </a:r>
            <a:r>
              <a:rPr lang="en-US" sz="4400" b="1" dirty="0" smtClean="0">
                <a:solidFill>
                  <a:srgbClr val="FF0000"/>
                </a:solidFill>
              </a:rPr>
              <a:t>(R </a:t>
            </a:r>
            <a:r>
              <a:rPr lang="en-US" sz="4400" b="1" dirty="0">
                <a:solidFill>
                  <a:srgbClr val="FF0000"/>
                </a:solidFill>
              </a:rPr>
              <a:t>+ </a:t>
            </a:r>
            <a:r>
              <a:rPr lang="en-US" sz="4400" b="1" dirty="0" smtClean="0">
                <a:solidFill>
                  <a:srgbClr val="FF0000"/>
                </a:solidFill>
              </a:rPr>
              <a:t>I)</a:t>
            </a:r>
            <a:endParaRPr lang="en-US" sz="44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en-US" sz="2400" b="1" dirty="0" smtClean="0">
              <a:solidFill>
                <a:srgbClr val="FF0000"/>
              </a:solidFill>
              <a:sym typeface="Wingdings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-130717"/>
            <a:ext cx="9144000" cy="1106077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A000"/>
                </a:solidFill>
              </a:rPr>
              <a:t>T</a:t>
            </a:r>
            <a:r>
              <a:rPr lang="en-US" b="1" dirty="0" smtClean="0">
                <a:solidFill>
                  <a:srgbClr val="00A000"/>
                </a:solidFill>
              </a:rPr>
              <a:t>rade</a:t>
            </a:r>
            <a:r>
              <a:rPr lang="en-US" b="1" dirty="0">
                <a:solidFill>
                  <a:srgbClr val="00A000"/>
                </a:solidFill>
              </a:rPr>
              <a:t>-offs </a:t>
            </a:r>
            <a:r>
              <a:rPr lang="en-US" b="1" dirty="0" smtClean="0">
                <a:solidFill>
                  <a:srgbClr val="00A000"/>
                </a:solidFill>
              </a:rPr>
              <a:t>under </a:t>
            </a:r>
            <a:r>
              <a:rPr lang="en-US" b="1" dirty="0">
                <a:solidFill>
                  <a:srgbClr val="00A000"/>
                </a:solidFill>
              </a:rPr>
              <a:t>budget </a:t>
            </a:r>
            <a:r>
              <a:rPr lang="en-US" b="1" dirty="0" smtClean="0">
                <a:solidFill>
                  <a:srgbClr val="00A000"/>
                </a:solidFill>
              </a:rPr>
              <a:t>constraints?</a:t>
            </a:r>
            <a:endParaRPr lang="en-US" dirty="0">
              <a:solidFill>
                <a:srgbClr val="00A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60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10" y="193358"/>
            <a:ext cx="3953307" cy="796359"/>
          </a:xfrm>
        </p:spPr>
        <p:txBody>
          <a:bodyPr>
            <a:noAutofit/>
          </a:bodyPr>
          <a:lstStyle/>
          <a:p>
            <a:pPr algn="l"/>
            <a:r>
              <a:rPr lang="en-GB" sz="6000" b="1" dirty="0" smtClean="0">
                <a:effectLst>
                  <a:glow rad="25400">
                    <a:schemeClr val="bg1">
                      <a:lumMod val="75000"/>
                      <a:alpha val="75000"/>
                    </a:schemeClr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Final notes</a:t>
            </a:r>
            <a:endParaRPr lang="en-US" sz="6000" b="1" dirty="0">
              <a:effectLst>
                <a:glow rad="25400">
                  <a:schemeClr val="bg1">
                    <a:lumMod val="75000"/>
                    <a:alpha val="75000"/>
                  </a:schemeClr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6842971" y="3614312"/>
            <a:ext cx="2006725" cy="1422822"/>
          </a:xfrm>
          <a:prstGeom prst="wedgeEllipseCallout">
            <a:avLst>
              <a:gd name="adj1" fmla="val -76513"/>
              <a:gd name="adj2" fmla="val -2947"/>
            </a:avLst>
          </a:prstGeom>
          <a:solidFill>
            <a:srgbClr val="B8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Value for money?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1286001" y="5428942"/>
            <a:ext cx="2673411" cy="1130234"/>
          </a:xfrm>
          <a:prstGeom prst="wedgeEllipseCallout">
            <a:avLst>
              <a:gd name="adj1" fmla="val 53905"/>
              <a:gd name="adj2" fmla="val -93401"/>
            </a:avLst>
          </a:prstGeom>
          <a:solidFill>
            <a:srgbClr val="B8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</a:rPr>
              <a:t>@ baseline mid &amp; end?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24" name="Oval Callout 23"/>
          <p:cNvSpPr/>
          <p:nvPr/>
        </p:nvSpPr>
        <p:spPr>
          <a:xfrm>
            <a:off x="5353207" y="5451875"/>
            <a:ext cx="3030491" cy="1107301"/>
          </a:xfrm>
          <a:prstGeom prst="wedgeEllipseCallout">
            <a:avLst>
              <a:gd name="adj1" fmla="val -35982"/>
              <a:gd name="adj2" fmla="val -80651"/>
            </a:avLst>
          </a:prstGeom>
          <a:solidFill>
            <a:srgbClr val="B8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 err="1" smtClean="0">
                <a:solidFill>
                  <a:srgbClr val="FFFFFF"/>
                </a:solidFill>
              </a:rPr>
              <a:t>Replicability</a:t>
            </a:r>
            <a:r>
              <a:rPr lang="en-US" sz="2800" b="1" dirty="0" smtClean="0">
                <a:solidFill>
                  <a:srgbClr val="FFFFFF"/>
                </a:solidFill>
              </a:rPr>
              <a:t>?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641726" y="3342123"/>
            <a:ext cx="2669903" cy="1830555"/>
          </a:xfrm>
          <a:prstGeom prst="ellipse">
            <a:avLst/>
          </a:prstGeom>
          <a:solidFill>
            <a:srgbClr val="CDCD00"/>
          </a:solidFill>
          <a:ln>
            <a:solidFill>
              <a:srgbClr val="BABA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endParaRPr lang="en-US" sz="4000" b="1" dirty="0"/>
          </a:p>
        </p:txBody>
      </p:sp>
      <p:sp>
        <p:nvSpPr>
          <p:cNvPr id="8" name="Oval Callout 7"/>
          <p:cNvSpPr/>
          <p:nvPr/>
        </p:nvSpPr>
        <p:spPr>
          <a:xfrm>
            <a:off x="5994841" y="2127860"/>
            <a:ext cx="2854855" cy="1180161"/>
          </a:xfrm>
          <a:prstGeom prst="wedgeEllipseCallout">
            <a:avLst>
              <a:gd name="adj1" fmla="val -51417"/>
              <a:gd name="adj2" fmla="val 80194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Harvesting the best of all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672318" y="1711850"/>
            <a:ext cx="3694281" cy="1596171"/>
          </a:xfrm>
          <a:prstGeom prst="wedgeEllipseCallout">
            <a:avLst>
              <a:gd name="adj1" fmla="val 38450"/>
              <a:gd name="adj2" fmla="val 70699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Involving policy-makers, donors &amp; constituents</a:t>
            </a:r>
          </a:p>
        </p:txBody>
      </p:sp>
      <p:sp>
        <p:nvSpPr>
          <p:cNvPr id="10" name="Oval Callout 9"/>
          <p:cNvSpPr/>
          <p:nvPr/>
        </p:nvSpPr>
        <p:spPr>
          <a:xfrm>
            <a:off x="280133" y="3753458"/>
            <a:ext cx="2842571" cy="1229503"/>
          </a:xfrm>
          <a:prstGeom prst="wedgeEllipseCallout">
            <a:avLst>
              <a:gd name="adj1" fmla="val 65725"/>
              <a:gd name="adj2" fmla="val 2063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Answering the questions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4144917" y="600573"/>
            <a:ext cx="4835508" cy="1180161"/>
          </a:xfrm>
          <a:prstGeom prst="wedgeEllipseCallout">
            <a:avLst>
              <a:gd name="adj1" fmla="val -36002"/>
              <a:gd name="adj2" fmla="val 181463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Capturing variability in  program treatment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41726" y="3614312"/>
            <a:ext cx="26699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Capacity trumps all</a:t>
            </a:r>
            <a:r>
              <a:rPr lang="en-US" sz="2800" b="1" dirty="0">
                <a:solidFill>
                  <a:srgbClr val="FF0000"/>
                </a:solidFill>
                <a:sym typeface="Wingding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25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23" grpId="0" animBg="1"/>
      <p:bldP spid="24" grpId="0" animBg="1"/>
      <p:bldP spid="25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G_05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72" y="3333579"/>
            <a:ext cx="4699227" cy="3524420"/>
          </a:xfrm>
          <a:prstGeom prst="rect">
            <a:avLst/>
          </a:prstGeom>
        </p:spPr>
      </p:pic>
      <p:pic>
        <p:nvPicPr>
          <p:cNvPr id="10" name="Picture 9" descr="IMG_068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082"/>
            <a:ext cx="4444773" cy="3509917"/>
          </a:xfrm>
          <a:prstGeom prst="rect">
            <a:avLst/>
          </a:prstGeom>
        </p:spPr>
      </p:pic>
      <p:pic>
        <p:nvPicPr>
          <p:cNvPr id="14" name="Picture 13" descr="_DSC016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63478"/>
            <a:ext cx="4444774" cy="3421130"/>
          </a:xfrm>
          <a:prstGeom prst="rect">
            <a:avLst/>
          </a:prstGeom>
        </p:spPr>
      </p:pic>
      <p:pic>
        <p:nvPicPr>
          <p:cNvPr id="4" name="Picture 3" descr="IMG_36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65" y="3333579"/>
            <a:ext cx="4803634" cy="3587899"/>
          </a:xfrm>
          <a:prstGeom prst="rect">
            <a:avLst/>
          </a:prstGeom>
        </p:spPr>
      </p:pic>
      <p:pic>
        <p:nvPicPr>
          <p:cNvPr id="13" name="Picture 12" descr="IMG_391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84" y="-63478"/>
            <a:ext cx="4482557" cy="3509918"/>
          </a:xfrm>
          <a:prstGeom prst="rect">
            <a:avLst/>
          </a:prstGeom>
        </p:spPr>
      </p:pic>
      <p:pic>
        <p:nvPicPr>
          <p:cNvPr id="15" name="Picture 14" descr="_DSC004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72" y="14503"/>
            <a:ext cx="4699227" cy="3333579"/>
          </a:xfrm>
          <a:prstGeom prst="rect">
            <a:avLst/>
          </a:prstGeom>
        </p:spPr>
      </p:pic>
      <p:pic>
        <p:nvPicPr>
          <p:cNvPr id="11" name="Picture 10" descr="IMG_531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65" y="0"/>
            <a:ext cx="4699226" cy="3509916"/>
          </a:xfrm>
          <a:prstGeom prst="rect">
            <a:avLst/>
          </a:prstGeom>
        </p:spPr>
      </p:pic>
      <p:pic>
        <p:nvPicPr>
          <p:cNvPr id="12" name="Picture 11" descr="IMG_533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46440"/>
            <a:ext cx="4699229" cy="35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2100"/>
            <a:ext cx="8232215" cy="750441"/>
          </a:xfrm>
        </p:spPr>
        <p:txBody>
          <a:bodyPr>
            <a:noAutofit/>
          </a:bodyPr>
          <a:lstStyle/>
          <a:p>
            <a:pPr algn="l"/>
            <a:r>
              <a:rPr lang="en-GB" sz="4800" b="1" dirty="0" smtClean="0"/>
              <a:t>Impact Evaluation under IFAD9</a:t>
            </a:r>
            <a:endParaRPr lang="en-US" sz="4800" b="1" dirty="0"/>
          </a:p>
        </p:txBody>
      </p:sp>
      <p:sp>
        <p:nvSpPr>
          <p:cNvPr id="22" name="Oval Callout 21"/>
          <p:cNvSpPr/>
          <p:nvPr/>
        </p:nvSpPr>
        <p:spPr>
          <a:xfrm>
            <a:off x="5983337" y="3602604"/>
            <a:ext cx="2706077" cy="1798150"/>
          </a:xfrm>
          <a:prstGeom prst="wedgeEllipseCallout">
            <a:avLst>
              <a:gd name="adj1" fmla="val -52595"/>
              <a:gd name="adj2" fmla="val -63230"/>
            </a:avLst>
          </a:prstGeom>
          <a:solidFill>
            <a:srgbClr val="B8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200" b="1" i="1" dirty="0" smtClean="0">
                <a:solidFill>
                  <a:schemeClr val="bg1"/>
                </a:solidFill>
              </a:rPr>
              <a:t>Attribution </a:t>
            </a:r>
            <a:br>
              <a:rPr lang="en-US" sz="3200" b="1" i="1" dirty="0" smtClean="0">
                <a:solidFill>
                  <a:schemeClr val="bg1"/>
                </a:solidFill>
              </a:rPr>
            </a:br>
            <a:r>
              <a:rPr lang="en-US" sz="2400" b="1" i="1" dirty="0" smtClean="0">
                <a:solidFill>
                  <a:schemeClr val="bg1"/>
                </a:solidFill>
              </a:rPr>
              <a:t>of complex </a:t>
            </a:r>
            <a:br>
              <a:rPr lang="en-US" sz="2400" b="1" i="1" dirty="0" smtClean="0">
                <a:solidFill>
                  <a:schemeClr val="bg1"/>
                </a:solidFill>
              </a:rPr>
            </a:br>
            <a:r>
              <a:rPr lang="en-US" sz="2400" b="1" i="1" dirty="0" smtClean="0">
                <a:solidFill>
                  <a:schemeClr val="bg1"/>
                </a:solidFill>
              </a:rPr>
              <a:t>government  programs?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371232" y="3602604"/>
            <a:ext cx="3087076" cy="1262922"/>
          </a:xfrm>
          <a:prstGeom prst="wedgeEllipseCallout">
            <a:avLst>
              <a:gd name="adj1" fmla="val 42628"/>
              <a:gd name="adj2" fmla="val -86117"/>
            </a:avLst>
          </a:prstGeom>
          <a:solidFill>
            <a:srgbClr val="B8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200" b="1" i="1" dirty="0" smtClean="0">
                <a:solidFill>
                  <a:srgbClr val="FFFFFF"/>
                </a:solidFill>
              </a:rPr>
              <a:t>Participation</a:t>
            </a:r>
            <a:r>
              <a:rPr lang="en-US" sz="3600" b="1" i="1" dirty="0" smtClean="0">
                <a:solidFill>
                  <a:srgbClr val="FFFFFF"/>
                </a:solidFill>
              </a:rPr>
              <a:t> </a:t>
            </a:r>
            <a:r>
              <a:rPr lang="en-US" sz="2400" b="1" i="1" dirty="0" smtClean="0">
                <a:solidFill>
                  <a:srgbClr val="FFFFFF"/>
                </a:solidFill>
              </a:rPr>
              <a:t>of people?</a:t>
            </a:r>
            <a:endParaRPr lang="en-US" sz="2400" b="1" i="1" dirty="0">
              <a:solidFill>
                <a:srgbClr val="FFFFFF"/>
              </a:solidFill>
            </a:endParaRPr>
          </a:p>
        </p:txBody>
      </p:sp>
      <p:sp>
        <p:nvSpPr>
          <p:cNvPr id="24" name="Oval Callout 23"/>
          <p:cNvSpPr/>
          <p:nvPr/>
        </p:nvSpPr>
        <p:spPr>
          <a:xfrm>
            <a:off x="3094364" y="5146346"/>
            <a:ext cx="2689021" cy="1115731"/>
          </a:xfrm>
          <a:prstGeom prst="wedgeEllipseCallout">
            <a:avLst>
              <a:gd name="adj1" fmla="val 9988"/>
              <a:gd name="adj2" fmla="val -171783"/>
            </a:avLst>
          </a:prstGeom>
          <a:solidFill>
            <a:srgbClr val="B8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200" b="1" i="1" dirty="0" smtClean="0">
                <a:solidFill>
                  <a:srgbClr val="FFFFFF"/>
                </a:solidFill>
              </a:rPr>
              <a:t>Learning</a:t>
            </a:r>
            <a:r>
              <a:rPr lang="en-US" sz="2400" b="1" i="1" dirty="0" smtClean="0">
                <a:solidFill>
                  <a:srgbClr val="FFFFFF"/>
                </a:solidFill>
              </a:rPr>
              <a:t> </a:t>
            </a:r>
            <a:br>
              <a:rPr lang="en-US" sz="2400" b="1" i="1" dirty="0" smtClean="0">
                <a:solidFill>
                  <a:srgbClr val="FFFFFF"/>
                </a:solidFill>
              </a:rPr>
            </a:br>
            <a:r>
              <a:rPr lang="en-US" sz="2400" b="1" i="1" dirty="0" smtClean="0">
                <a:solidFill>
                  <a:srgbClr val="FFFFFF"/>
                </a:solidFill>
              </a:rPr>
              <a:t>with partners?</a:t>
            </a:r>
            <a:endParaRPr lang="en-US" sz="2400" b="1" i="1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94364" y="1779249"/>
            <a:ext cx="3080920" cy="1994622"/>
          </a:xfrm>
          <a:prstGeom prst="ellipse">
            <a:avLst/>
          </a:prstGeom>
          <a:solidFill>
            <a:srgbClr val="00B2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 smtClean="0"/>
              <a:t>80m people out of poverty?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3938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0672"/>
            <a:ext cx="9143999" cy="1299308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rgbClr val="000000"/>
                </a:solidFill>
              </a:rPr>
              <a:t>Improved learning initiative for the piloting of a </a:t>
            </a:r>
            <a:br>
              <a:rPr lang="en-GB" sz="3200" dirty="0" smtClean="0">
                <a:solidFill>
                  <a:srgbClr val="000000"/>
                </a:solidFill>
              </a:rPr>
            </a:br>
            <a:r>
              <a:rPr lang="en-GB" sz="3200" b="1" dirty="0" smtClean="0">
                <a:solidFill>
                  <a:srgbClr val="B80000"/>
                </a:solidFill>
              </a:rPr>
              <a:t>Participatory Impact Assessment </a:t>
            </a:r>
            <a:br>
              <a:rPr lang="en-GB" sz="3200" b="1" dirty="0" smtClean="0">
                <a:solidFill>
                  <a:srgbClr val="B80000"/>
                </a:solidFill>
              </a:rPr>
            </a:br>
            <a:r>
              <a:rPr lang="en-GB" sz="3200" b="1" dirty="0" smtClean="0">
                <a:solidFill>
                  <a:srgbClr val="B80000"/>
                </a:solidFill>
              </a:rPr>
              <a:t>&amp; Learning Approach (PIALA)</a:t>
            </a:r>
            <a:endParaRPr lang="en-US" sz="3600" b="1" dirty="0">
              <a:solidFill>
                <a:srgbClr val="B8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33623" y="1867004"/>
            <a:ext cx="2300463" cy="4631391"/>
            <a:chOff x="1435351" y="1111612"/>
            <a:chExt cx="2499306" cy="5068685"/>
          </a:xfrm>
        </p:grpSpPr>
        <p:pic>
          <p:nvPicPr>
            <p:cNvPr id="7" name="Picture 6" descr="Screen Shot 2014-09-25 at 16.58.14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5351" y="1111612"/>
              <a:ext cx="2499306" cy="506868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58200" y="4412780"/>
              <a:ext cx="589661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4400" dirty="0" smtClean="0">
                  <a:solidFill>
                    <a:srgbClr val="33CC33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s-CL" sz="4400" dirty="0">
                <a:solidFill>
                  <a:srgbClr val="33CC33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8481" y="5444603"/>
              <a:ext cx="419380" cy="350973"/>
            </a:xfrm>
            <a:prstGeom prst="ellipse">
              <a:avLst/>
            </a:prstGeom>
            <a:noFill/>
            <a:ln w="50800">
              <a:solidFill>
                <a:srgbClr val="B8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4171" y="1655804"/>
            <a:ext cx="2719590" cy="168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03" y="1835740"/>
            <a:ext cx="3364437" cy="90152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14497" y="3225821"/>
            <a:ext cx="3070117" cy="3339426"/>
            <a:chOff x="5007083" y="3225821"/>
            <a:chExt cx="3070117" cy="3339426"/>
          </a:xfrm>
        </p:grpSpPr>
        <p:pic>
          <p:nvPicPr>
            <p:cNvPr id="6" name="Picture 5" descr="Screen Shot 2014-09-25 at 16.57.26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7083" y="3225821"/>
              <a:ext cx="3070117" cy="3339426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sp>
          <p:nvSpPr>
            <p:cNvPr id="14" name="Oval 13"/>
            <p:cNvSpPr/>
            <p:nvPr/>
          </p:nvSpPr>
          <p:spPr>
            <a:xfrm>
              <a:off x="5276244" y="3225821"/>
              <a:ext cx="2437262" cy="3163940"/>
            </a:xfrm>
            <a:prstGeom prst="ellipse">
              <a:avLst/>
            </a:prstGeom>
            <a:noFill/>
            <a:ln w="50800">
              <a:solidFill>
                <a:srgbClr val="B8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01179" y="5415855"/>
              <a:ext cx="122163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00B200"/>
                  </a:solidFill>
                  <a:latin typeface="Mistral"/>
                  <a:cs typeface="Mistral"/>
                </a:rPr>
                <a:t>Almost</a:t>
              </a:r>
              <a:endParaRPr lang="en-US" sz="3200" b="1" dirty="0">
                <a:solidFill>
                  <a:srgbClr val="00B200"/>
                </a:solidFill>
                <a:latin typeface="Mistral"/>
                <a:cs typeface="Mistr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52871" y="4850879"/>
              <a:ext cx="5896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4400" dirty="0" smtClean="0">
                  <a:solidFill>
                    <a:srgbClr val="33CC33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s-CL" sz="4400" dirty="0">
                <a:solidFill>
                  <a:srgbClr val="33CC33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71135" y="4589269"/>
            <a:ext cx="108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$ 90 K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513394" y="4589269"/>
            <a:ext cx="1271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$ 260 K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771135" y="4072174"/>
            <a:ext cx="100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DBRP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516199" y="4072174"/>
            <a:ext cx="1165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RTIMP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29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8" grpId="0"/>
      <p:bldP spid="10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85" y="24177"/>
            <a:ext cx="2590927" cy="705646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 smtClean="0"/>
              <a:t>Objectives</a:t>
            </a:r>
            <a:endParaRPr lang="en-US" sz="4400" b="1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611305"/>
              </p:ext>
            </p:extLst>
          </p:nvPr>
        </p:nvGraphicFramePr>
        <p:xfrm>
          <a:off x="1468072" y="1592476"/>
          <a:ext cx="6479769" cy="4641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62854" y="13760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2423871" y="1745342"/>
            <a:ext cx="4490772" cy="4890856"/>
            <a:chOff x="2874482" y="1581485"/>
            <a:chExt cx="4490772" cy="4890856"/>
          </a:xfrm>
        </p:grpSpPr>
        <p:sp>
          <p:nvSpPr>
            <p:cNvPr id="6" name="TextBox 5"/>
            <p:cNvSpPr txBox="1"/>
            <p:nvPr/>
          </p:nvSpPr>
          <p:spPr>
            <a:xfrm rot="18144837">
              <a:off x="1910550" y="2545417"/>
              <a:ext cx="251263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000090"/>
                  </a:solidFill>
                </a:rPr>
                <a:t>REPORRTING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23345" y="5887565"/>
              <a:ext cx="194957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00090"/>
                  </a:solidFill>
                </a:rPr>
                <a:t>LEARNING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3644996">
              <a:off x="5939198" y="2700523"/>
              <a:ext cx="226733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000090"/>
                  </a:solidFill>
                </a:rPr>
                <a:t>ADVOCACY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795997" y="884590"/>
            <a:ext cx="5615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000" b="1" dirty="0" smtClean="0">
                <a:effectLst/>
              </a:rPr>
              <a:t>1. Produce rigorous qualitative and quantitative evidence for global reporting and advocacy </a:t>
            </a:r>
            <a:endParaRPr lang="en-US" sz="2000" b="1" dirty="0" smtClean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1562" y="5200442"/>
            <a:ext cx="25333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2000" b="1" dirty="0" smtClean="0"/>
              <a:t>2. F</a:t>
            </a:r>
            <a:r>
              <a:rPr lang="en-GB" sz="2000" b="1" dirty="0" smtClean="0">
                <a:effectLst/>
              </a:rPr>
              <a:t>acilitate </a:t>
            </a:r>
            <a:br>
              <a:rPr lang="en-GB" sz="2000" b="1" dirty="0" smtClean="0">
                <a:effectLst/>
              </a:rPr>
            </a:br>
            <a:r>
              <a:rPr lang="en-GB" sz="2000" b="1" dirty="0" smtClean="0">
                <a:effectLst/>
              </a:rPr>
              <a:t>inclusive analysis </a:t>
            </a:r>
            <a:br>
              <a:rPr lang="en-GB" sz="2000" b="1" dirty="0" smtClean="0">
                <a:effectLst/>
              </a:rPr>
            </a:br>
            <a:r>
              <a:rPr lang="en-GB" sz="2000" b="1" dirty="0" smtClean="0">
                <a:effectLst/>
              </a:rPr>
              <a:t>and reflection for collaborative learning </a:t>
            </a:r>
            <a:endParaRPr lang="en-US" sz="2000" b="1" dirty="0" smtClean="0"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85" y="5209479"/>
            <a:ext cx="259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effectLst/>
              </a:rPr>
              <a:t>3. </a:t>
            </a:r>
            <a:r>
              <a:rPr lang="en-GB" sz="2000" b="1" dirty="0"/>
              <a:t>G</a:t>
            </a:r>
            <a:r>
              <a:rPr lang="en-GB" sz="2000" b="1" dirty="0" smtClean="0">
                <a:effectLst/>
              </a:rPr>
              <a:t>enerate a </a:t>
            </a:r>
            <a:br>
              <a:rPr lang="en-GB" sz="2000" b="1" dirty="0" smtClean="0">
                <a:effectLst/>
              </a:rPr>
            </a:br>
            <a:r>
              <a:rPr lang="en-GB" sz="2000" b="1" dirty="0" smtClean="0">
                <a:effectLst/>
              </a:rPr>
              <a:t>scalable model for </a:t>
            </a:r>
            <a:br>
              <a:rPr lang="en-GB" sz="2000" b="1" dirty="0" smtClean="0">
                <a:effectLst/>
              </a:rPr>
            </a:br>
            <a:r>
              <a:rPr lang="en-GB" sz="2000" b="1" dirty="0" smtClean="0">
                <a:effectLst/>
              </a:rPr>
              <a:t>strengthening IFAD’s </a:t>
            </a:r>
            <a:br>
              <a:rPr lang="en-GB" sz="2000" b="1" dirty="0" smtClean="0">
                <a:effectLst/>
              </a:rPr>
            </a:br>
            <a:r>
              <a:rPr lang="en-GB" sz="2000" b="1" dirty="0" smtClean="0">
                <a:effectLst/>
              </a:rPr>
              <a:t>self-evaluation system</a:t>
            </a:r>
            <a:endParaRPr lang="en-US" sz="2000" b="1" dirty="0" smtClean="0"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1557" y="24177"/>
            <a:ext cx="2611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+mj-lt"/>
              </a:rPr>
              <a:t>&amp; Purposes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203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8" grpId="0">
        <p:bldAsOne/>
      </p:bldGraphic>
      <p:bldP spid="4" grpId="1"/>
      <p:bldP spid="7" grpId="0"/>
      <p:bldP spid="10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745" y="205414"/>
            <a:ext cx="8529403" cy="113911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Design challenges</a:t>
            </a:r>
            <a:r>
              <a:rPr lang="en-US" sz="4000" b="1" dirty="0" smtClean="0"/>
              <a:t>  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0266" y="1774548"/>
            <a:ext cx="8049147" cy="3664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/>
              <a:buChar char="•"/>
            </a:pPr>
            <a:r>
              <a:rPr lang="en-US" sz="3200" dirty="0" smtClean="0"/>
              <a:t>Serving the </a:t>
            </a:r>
            <a:r>
              <a:rPr lang="en-US" sz="3200" u="sng" dirty="0" smtClean="0"/>
              <a:t>different purposes</a:t>
            </a:r>
            <a:r>
              <a:rPr lang="en-US" sz="3200" dirty="0" smtClean="0"/>
              <a:t>  with limited budgets</a:t>
            </a: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 typeface="Arial"/>
              <a:buChar char="•"/>
            </a:pPr>
            <a:r>
              <a:rPr lang="en-US" sz="3200" dirty="0" smtClean="0"/>
              <a:t>Understanding the </a:t>
            </a:r>
            <a:r>
              <a:rPr lang="en-US" sz="3200" u="sng" dirty="0" smtClean="0"/>
              <a:t>typical attributes</a:t>
            </a:r>
            <a:r>
              <a:rPr lang="en-US" sz="3200" dirty="0" smtClean="0"/>
              <a:t>  of IFAD-funded government programs </a:t>
            </a: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200" dirty="0" smtClean="0"/>
              <a:t>Generating </a:t>
            </a:r>
            <a:r>
              <a:rPr lang="en-US" sz="3200" u="sng" dirty="0" smtClean="0"/>
              <a:t>solid conversation</a:t>
            </a:r>
            <a:r>
              <a:rPr lang="en-US" sz="3200" dirty="0" smtClean="0"/>
              <a:t> about </a:t>
            </a:r>
            <a:r>
              <a:rPr lang="en-GB" sz="3200" dirty="0" smtClean="0"/>
              <a:t>“</a:t>
            </a:r>
            <a:r>
              <a:rPr lang="en-GB" sz="3200" i="1" dirty="0">
                <a:solidFill>
                  <a:srgbClr val="000000"/>
                </a:solidFill>
              </a:rPr>
              <a:t>w</a:t>
            </a:r>
            <a:r>
              <a:rPr lang="en-GB" sz="3200" i="1" dirty="0" smtClean="0">
                <a:solidFill>
                  <a:srgbClr val="000000"/>
                </a:solidFill>
              </a:rPr>
              <a:t>hat has worked for whom, under which conditions and why?”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833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709" y="277793"/>
            <a:ext cx="8502820" cy="526650"/>
          </a:xfrm>
        </p:spPr>
        <p:txBody>
          <a:bodyPr>
            <a:noAutofit/>
          </a:bodyPr>
          <a:lstStyle/>
          <a:p>
            <a:r>
              <a:rPr lang="es-CL" sz="3600" b="1" dirty="0" smtClean="0"/>
              <a:t>PIALA Quality Assurance Framework</a:t>
            </a:r>
            <a:endParaRPr lang="es-CL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709" y="1716705"/>
            <a:ext cx="2665507" cy="5071060"/>
          </a:xfrm>
        </p:spPr>
        <p:txBody>
          <a:bodyPr>
            <a:noAutofit/>
          </a:bodyPr>
          <a:lstStyle/>
          <a:p>
            <a:pPr marL="387350" indent="-415925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CL" sz="2200" b="1" dirty="0" smtClean="0">
                <a:solidFill>
                  <a:srgbClr val="E98303"/>
                </a:solidFill>
              </a:rPr>
              <a:t>Focus &amp; frame </a:t>
            </a:r>
            <a:br>
              <a:rPr lang="es-CL" sz="2200" b="1" dirty="0" smtClean="0">
                <a:solidFill>
                  <a:srgbClr val="E98303"/>
                </a:solidFill>
              </a:rPr>
            </a:br>
            <a:r>
              <a:rPr lang="es-CL" sz="2200" b="1" dirty="0" smtClean="0">
                <a:solidFill>
                  <a:srgbClr val="E98303"/>
                </a:solidFill>
              </a:rPr>
              <a:t>the evaluation </a:t>
            </a:r>
          </a:p>
          <a:p>
            <a:pPr marL="387350" indent="-41592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CL" sz="2200" b="1" dirty="0" smtClean="0">
                <a:solidFill>
                  <a:srgbClr val="FBBE06"/>
                </a:solidFill>
              </a:rPr>
              <a:t>Describe &amp;</a:t>
            </a:r>
            <a:br>
              <a:rPr lang="es-CL" sz="2200" b="1" dirty="0" smtClean="0">
                <a:solidFill>
                  <a:srgbClr val="FBBE06"/>
                </a:solidFill>
              </a:rPr>
            </a:br>
            <a:r>
              <a:rPr lang="es-CL" sz="2200" b="1" dirty="0" smtClean="0">
                <a:solidFill>
                  <a:srgbClr val="FBBE06"/>
                </a:solidFill>
              </a:rPr>
              <a:t>link changes</a:t>
            </a:r>
          </a:p>
          <a:p>
            <a:pPr marL="387350" indent="-41592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CL" sz="2200" b="1" dirty="0" smtClean="0">
                <a:solidFill>
                  <a:srgbClr val="008000"/>
                </a:solidFill>
              </a:rPr>
              <a:t>Identify causes</a:t>
            </a:r>
          </a:p>
          <a:p>
            <a:pPr marL="387350" indent="-415925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CL" sz="2200" b="1" dirty="0">
                <a:solidFill>
                  <a:schemeClr val="bg1">
                    <a:lumMod val="50000"/>
                  </a:schemeClr>
                </a:solidFill>
              </a:rPr>
              <a:t>Manage </a:t>
            </a:r>
            <a:r>
              <a:rPr lang="es-CL" sz="2200" b="1" dirty="0" smtClean="0">
                <a:solidFill>
                  <a:schemeClr val="bg1">
                    <a:lumMod val="50000"/>
                  </a:schemeClr>
                </a:solidFill>
              </a:rPr>
              <a:t>quality</a:t>
            </a:r>
            <a:endParaRPr lang="es-CL" sz="2200" b="1" dirty="0">
              <a:solidFill>
                <a:schemeClr val="bg1">
                  <a:lumMod val="50000"/>
                </a:schemeClr>
              </a:solidFill>
            </a:endParaRPr>
          </a:p>
          <a:p>
            <a:pPr marL="387350" indent="-41592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CL" sz="2200" b="1" dirty="0" smtClean="0">
                <a:solidFill>
                  <a:srgbClr val="0666B2"/>
                </a:solidFill>
              </a:rPr>
              <a:t>Synthesise </a:t>
            </a:r>
            <a:br>
              <a:rPr lang="es-CL" sz="2200" b="1" dirty="0" smtClean="0">
                <a:solidFill>
                  <a:srgbClr val="0666B2"/>
                </a:solidFill>
              </a:rPr>
            </a:br>
            <a:r>
              <a:rPr lang="es-CL" sz="2200" b="1" dirty="0" smtClean="0">
                <a:solidFill>
                  <a:srgbClr val="0666B2"/>
                </a:solidFill>
              </a:rPr>
              <a:t>findings</a:t>
            </a:r>
          </a:p>
          <a:p>
            <a:pPr marL="387350" indent="-415925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CL" sz="2200" b="1" dirty="0" smtClean="0">
                <a:solidFill>
                  <a:schemeClr val="accent5">
                    <a:lumMod val="75000"/>
                  </a:schemeClr>
                </a:solidFill>
              </a:rPr>
              <a:t>Analyse &amp; debate </a:t>
            </a:r>
            <a:br>
              <a:rPr lang="es-CL" sz="2200" b="1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s-CL" sz="2200" b="1" dirty="0" smtClean="0">
                <a:solidFill>
                  <a:schemeClr val="accent5">
                    <a:lumMod val="75000"/>
                  </a:schemeClr>
                </a:solidFill>
              </a:rPr>
              <a:t>contributions </a:t>
            </a:r>
            <a:endParaRPr lang="es-CL" sz="22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387350" indent="-415925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CL" sz="2200" b="1" dirty="0" smtClean="0">
                <a:solidFill>
                  <a:srgbClr val="5E2D88"/>
                </a:solidFill>
              </a:rPr>
              <a:t>Report &amp; share</a:t>
            </a:r>
            <a:br>
              <a:rPr lang="es-CL" sz="2200" b="1" dirty="0" smtClean="0">
                <a:solidFill>
                  <a:srgbClr val="5E2D88"/>
                </a:solidFill>
              </a:rPr>
            </a:br>
            <a:endParaRPr lang="es-CL" sz="2200" b="1" dirty="0" smtClean="0">
              <a:solidFill>
                <a:srgbClr val="5E2D8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52709" y="1036101"/>
            <a:ext cx="8502820" cy="5464805"/>
            <a:chOff x="252709" y="1036101"/>
            <a:chExt cx="8502820" cy="546480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914775" y="1036101"/>
              <a:ext cx="1" cy="544837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977010" y="1036101"/>
              <a:ext cx="1" cy="546480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52709" y="1036101"/>
              <a:ext cx="8502820" cy="518898"/>
              <a:chOff x="252709" y="259221"/>
              <a:chExt cx="8502820" cy="51889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808941" y="259221"/>
                <a:ext cx="21058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3000" b="1">
                    <a:solidFill>
                      <a:schemeClr val="bg2">
                        <a:lumMod val="50000"/>
                      </a:schemeClr>
                    </a:solidFill>
                  </a:defRPr>
                </a:lvl1pPr>
              </a:lstStyle>
              <a:p>
                <a:pPr algn="ctr"/>
                <a:r>
                  <a:rPr lang="en-US" sz="2400" dirty="0" err="1" smtClean="0"/>
                  <a:t>Rigour</a:t>
                </a:r>
                <a:endParaRPr lang="en-US" sz="24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914775" y="274163"/>
                <a:ext cx="20622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3200" b="1">
                    <a:solidFill>
                      <a:schemeClr val="bg2">
                        <a:lumMod val="75000"/>
                      </a:schemeClr>
                    </a:solidFill>
                  </a:defRPr>
                </a:lvl1pPr>
              </a:lstStyle>
              <a:p>
                <a:pPr algn="ctr"/>
                <a:r>
                  <a:rPr lang="en-US" sz="2400" dirty="0" smtClean="0">
                    <a:solidFill>
                      <a:schemeClr val="bg2">
                        <a:lumMod val="50000"/>
                      </a:schemeClr>
                    </a:solidFill>
                  </a:rPr>
                  <a:t>Inclusiveness</a:t>
                </a:r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977011" y="274163"/>
                <a:ext cx="1778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3000" b="1">
                    <a:solidFill>
                      <a:schemeClr val="bg2">
                        <a:lumMod val="50000"/>
                      </a:schemeClr>
                    </a:solidFill>
                  </a:defRPr>
                </a:lvl1pPr>
              </a:lstStyle>
              <a:p>
                <a:pPr algn="ctr"/>
                <a:r>
                  <a:rPr lang="en-US" sz="2400" dirty="0"/>
                  <a:t>Feasibility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252709" y="778119"/>
                <a:ext cx="8502820" cy="0"/>
              </a:xfrm>
              <a:prstGeom prst="line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/>
            <p:cNvCxnSpPr/>
            <p:nvPr/>
          </p:nvCxnSpPr>
          <p:spPr>
            <a:xfrm flipH="1">
              <a:off x="2918216" y="1036101"/>
              <a:ext cx="26575" cy="5464805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252709" y="2489984"/>
            <a:ext cx="8502820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2709" y="4255671"/>
            <a:ext cx="8502820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 Shot 2014-09-11 at 00.02.5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115" y="2267939"/>
            <a:ext cx="4728414" cy="33366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094" y="974546"/>
            <a:ext cx="2843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Evaluation Design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44791" y="5793020"/>
            <a:ext cx="5621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http://</a:t>
            </a:r>
            <a:r>
              <a:rPr lang="en-US" sz="2000" b="1" dirty="0" err="1"/>
              <a:t>www.participatorymethods.org</a:t>
            </a:r>
            <a:r>
              <a:rPr lang="en-US" sz="2000" b="1" dirty="0"/>
              <a:t>/authors/</a:t>
            </a:r>
            <a:r>
              <a:rPr lang="en-US" sz="2000" b="1" dirty="0" err="1"/>
              <a:t>adinda</a:t>
            </a:r>
            <a:r>
              <a:rPr lang="en-US" sz="2000" b="1" dirty="0"/>
              <a:t>-van-</a:t>
            </a:r>
            <a:r>
              <a:rPr lang="en-US" sz="2000" b="1" dirty="0" err="1"/>
              <a:t>hemelrijck</a:t>
            </a:r>
            <a:r>
              <a:rPr lang="en-US" sz="2000" b="1" dirty="0"/>
              <a:t>-and-</a:t>
            </a:r>
            <a:r>
              <a:rPr lang="en-US" sz="2000" b="1" dirty="0" err="1"/>
              <a:t>glowen</a:t>
            </a:r>
            <a:r>
              <a:rPr lang="en-US" sz="2000" b="1" dirty="0"/>
              <a:t>-</a:t>
            </a:r>
            <a:r>
              <a:rPr lang="en-US" sz="2000" b="1" dirty="0" err="1"/>
              <a:t>kyei-mensah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864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3048"/>
            <a:ext cx="9144000" cy="995299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s-CL" b="1" dirty="0" smtClean="0">
                <a:solidFill>
                  <a:srgbClr val="FF6600"/>
                </a:solidFill>
              </a:rPr>
              <a:t>Focusing </a:t>
            </a:r>
            <a:r>
              <a:rPr lang="es-CL" b="1" dirty="0">
                <a:solidFill>
                  <a:srgbClr val="FF6600"/>
                </a:solidFill>
              </a:rPr>
              <a:t>&amp; </a:t>
            </a:r>
            <a:r>
              <a:rPr lang="es-CL" b="1" dirty="0" smtClean="0">
                <a:solidFill>
                  <a:srgbClr val="FF6600"/>
                </a:solidFill>
              </a:rPr>
              <a:t>framing </a:t>
            </a:r>
            <a:r>
              <a:rPr lang="es-CL" b="1" dirty="0" smtClean="0">
                <a:solidFill>
                  <a:srgbClr val="FF6600"/>
                </a:solidFill>
              </a:rPr>
              <a:t>the </a:t>
            </a:r>
            <a:r>
              <a:rPr lang="es-CL" b="1" dirty="0">
                <a:solidFill>
                  <a:srgbClr val="FF6600"/>
                </a:solidFill>
              </a:rPr>
              <a:t>evaluation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8017"/>
            <a:ext cx="8229600" cy="504581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sz="3600" dirty="0">
                <a:solidFill>
                  <a:srgbClr val="000000"/>
                </a:solidFill>
              </a:rPr>
              <a:t>Upfront discussion with sponsors </a:t>
            </a:r>
            <a:r>
              <a:rPr lang="en-US" sz="3600" dirty="0" smtClean="0">
                <a:solidFill>
                  <a:srgbClr val="000000"/>
                </a:solidFill>
              </a:rPr>
              <a:t>about </a:t>
            </a:r>
            <a:r>
              <a:rPr lang="en-US" sz="3600" b="1" dirty="0">
                <a:solidFill>
                  <a:srgbClr val="000000"/>
                </a:solidFill>
              </a:rPr>
              <a:t>design </a:t>
            </a:r>
            <a:r>
              <a:rPr lang="en-US" sz="3600" b="1" dirty="0" smtClean="0">
                <a:solidFill>
                  <a:srgbClr val="000000"/>
                </a:solidFill>
              </a:rPr>
              <a:t>options</a:t>
            </a:r>
            <a:r>
              <a:rPr lang="en-US" sz="3600" dirty="0" smtClean="0">
                <a:solidFill>
                  <a:srgbClr val="000000"/>
                </a:solidFill>
              </a:rPr>
              <a:t> </a:t>
            </a:r>
            <a:r>
              <a:rPr lang="en-US" sz="3600" dirty="0" smtClean="0">
                <a:solidFill>
                  <a:srgbClr val="000000"/>
                </a:solidFill>
              </a:rPr>
              <a:t>(scope </a:t>
            </a:r>
            <a:r>
              <a:rPr lang="en-US" sz="3600" dirty="0">
                <a:solidFill>
                  <a:srgbClr val="000000"/>
                </a:solidFill>
              </a:rPr>
              <a:t>&amp; </a:t>
            </a:r>
            <a:r>
              <a:rPr lang="en-US" sz="3600" dirty="0" smtClean="0">
                <a:solidFill>
                  <a:srgbClr val="000000"/>
                </a:solidFill>
              </a:rPr>
              <a:t>scale</a:t>
            </a:r>
            <a:r>
              <a:rPr lang="en-US" sz="3600" dirty="0" smtClean="0">
                <a:solidFill>
                  <a:srgbClr val="000000"/>
                </a:solidFill>
              </a:rPr>
              <a:t>) and </a:t>
            </a:r>
            <a:r>
              <a:rPr lang="en-US" sz="3600" b="1" dirty="0" smtClean="0">
                <a:solidFill>
                  <a:srgbClr val="000000"/>
                </a:solidFill>
              </a:rPr>
              <a:t>budgets</a:t>
            </a:r>
            <a:endParaRPr lang="en-US" sz="3600" dirty="0" smtClean="0">
              <a:solidFill>
                <a:srgbClr val="000000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3600" dirty="0" smtClean="0">
                <a:solidFill>
                  <a:srgbClr val="000000"/>
                </a:solidFill>
              </a:rPr>
              <a:t>Reconstruction of </a:t>
            </a:r>
            <a:r>
              <a:rPr lang="en-US" sz="3600" b="1" dirty="0" smtClean="0">
                <a:solidFill>
                  <a:srgbClr val="000000"/>
                </a:solidFill>
              </a:rPr>
              <a:t>Theory of Change </a:t>
            </a:r>
            <a:r>
              <a:rPr lang="en-US" sz="3600" dirty="0" smtClean="0">
                <a:solidFill>
                  <a:srgbClr val="000000"/>
                </a:solidFill>
              </a:rPr>
              <a:t>based on desk review and consultations</a:t>
            </a:r>
            <a:endParaRPr lang="en-US" sz="3600" dirty="0"/>
          </a:p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</a:rPr>
              <a:t>D</a:t>
            </a:r>
            <a:r>
              <a:rPr lang="en-US" sz="3600" dirty="0" smtClean="0">
                <a:solidFill>
                  <a:srgbClr val="000000"/>
                </a:solidFill>
              </a:rPr>
              <a:t>esign workshop with national stakeholders for </a:t>
            </a:r>
            <a:r>
              <a:rPr lang="en-US" sz="3600" dirty="0" smtClean="0"/>
              <a:t>identifying </a:t>
            </a:r>
          </a:p>
          <a:p>
            <a:pPr marL="985838" lvl="1">
              <a:spcBef>
                <a:spcPts val="0"/>
              </a:spcBef>
              <a:spcAft>
                <a:spcPts val="600"/>
              </a:spcAft>
              <a:tabLst>
                <a:tab pos="990600" algn="l"/>
              </a:tabLst>
            </a:pPr>
            <a:r>
              <a:rPr lang="en-US" sz="3200" b="1" dirty="0" smtClean="0">
                <a:solidFill>
                  <a:srgbClr val="FF6600"/>
                </a:solidFill>
              </a:rPr>
              <a:t>Impact </a:t>
            </a:r>
            <a:r>
              <a:rPr lang="en-US" sz="3200" b="1" dirty="0">
                <a:solidFill>
                  <a:srgbClr val="FF6600"/>
                </a:solidFill>
              </a:rPr>
              <a:t>&amp; contribution claims </a:t>
            </a:r>
          </a:p>
          <a:p>
            <a:pPr marL="985838" lvl="1">
              <a:spcBef>
                <a:spcPts val="0"/>
              </a:spcBef>
              <a:spcAft>
                <a:spcPts val="600"/>
              </a:spcAft>
              <a:tabLst>
                <a:tab pos="990600" algn="l"/>
              </a:tabLst>
            </a:pPr>
            <a:r>
              <a:rPr lang="en-US" sz="3200" b="1" dirty="0" smtClean="0">
                <a:solidFill>
                  <a:srgbClr val="FF6600"/>
                </a:solidFill>
              </a:rPr>
              <a:t>Core assumptions </a:t>
            </a:r>
          </a:p>
          <a:p>
            <a:pPr marL="985838" lvl="1">
              <a:spcBef>
                <a:spcPts val="0"/>
              </a:spcBef>
              <a:spcAft>
                <a:spcPts val="600"/>
              </a:spcAft>
              <a:tabLst>
                <a:tab pos="990600" algn="l"/>
              </a:tabLst>
            </a:pPr>
            <a:r>
              <a:rPr lang="en-US" sz="3200" b="1" dirty="0">
                <a:solidFill>
                  <a:srgbClr val="FF6600"/>
                </a:solidFill>
              </a:rPr>
              <a:t>E</a:t>
            </a:r>
            <a:r>
              <a:rPr lang="en-US" sz="3200" b="1" dirty="0" smtClean="0">
                <a:solidFill>
                  <a:srgbClr val="FF6600"/>
                </a:solidFill>
              </a:rPr>
              <a:t>valuation &amp; learning questions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95146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l RTIMP ToC diagram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196" y="369331"/>
            <a:ext cx="9704932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ounded Rectangle 4"/>
          <p:cNvSpPr/>
          <p:nvPr/>
        </p:nvSpPr>
        <p:spPr>
          <a:xfrm>
            <a:off x="5433040" y="853761"/>
            <a:ext cx="3457389" cy="6004239"/>
          </a:xfrm>
          <a:prstGeom prst="round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2177" y="853761"/>
            <a:ext cx="6855519" cy="1865151"/>
          </a:xfrm>
          <a:prstGeom prst="round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 w="317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177" y="2718913"/>
            <a:ext cx="6855519" cy="169514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 w="317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12177" y="4414057"/>
            <a:ext cx="6855519" cy="2359014"/>
          </a:xfrm>
          <a:prstGeom prst="round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 w="317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7829" y="4557343"/>
            <a:ext cx="9318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604A7B"/>
                </a:solidFill>
              </a:rPr>
              <a:t>MEF</a:t>
            </a:r>
            <a:endParaRPr lang="en-US" sz="3200" b="1" dirty="0">
              <a:solidFill>
                <a:srgbClr val="604A7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829" y="5347171"/>
            <a:ext cx="8817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604A7B"/>
                </a:solidFill>
              </a:rPr>
              <a:t>GPC</a:t>
            </a:r>
            <a:endParaRPr lang="en-US" sz="3200" b="1" dirty="0">
              <a:solidFill>
                <a:srgbClr val="604A7B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23258" y="5931947"/>
            <a:ext cx="905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183C66"/>
                </a:solidFill>
              </a:rPr>
              <a:t>DSF</a:t>
            </a:r>
            <a:endParaRPr lang="en-US" sz="3600" b="1" dirty="0">
              <a:solidFill>
                <a:srgbClr val="183C6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6361" y="1038427"/>
            <a:ext cx="7497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FFF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177" y="231637"/>
            <a:ext cx="88685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Roots &amp; Tubers Improved Marketing Program (30m)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438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/>
      <p:bldP spid="18" grpId="0"/>
      <p:bldP spid="19" grpId="0"/>
      <p:bldP spid="2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000286"/>
              </p:ext>
            </p:extLst>
          </p:nvPr>
        </p:nvGraphicFramePr>
        <p:xfrm>
          <a:off x="-34925" y="1525801"/>
          <a:ext cx="9178925" cy="394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ocument" r:id="rId3" imgW="9512300" imgH="4089400" progId="Word.Document.12">
                  <p:embed/>
                </p:oleObj>
              </mc:Choice>
              <mc:Fallback>
                <p:oleObj name="Document" r:id="rId3" imgW="9512300" imgH="4089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4925" y="1525801"/>
                        <a:ext cx="9178925" cy="394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62121" y="564364"/>
            <a:ext cx="58178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Impact claim – Poverty reduction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8597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5114</TotalTime>
  <Words>833</Words>
  <Application>Microsoft Macintosh PowerPoint</Application>
  <PresentationFormat>On-screen Show (4:3)</PresentationFormat>
  <Paragraphs>188</Paragraphs>
  <Slides>16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Document</vt:lpstr>
      <vt:lpstr>Balancing rigor,  inclusiveness and feasibility</vt:lpstr>
      <vt:lpstr>Impact Evaluation under IFAD9</vt:lpstr>
      <vt:lpstr>Improved learning initiative for the piloting of a  Participatory Impact Assessment  &amp; Learning Approach (PIALA)</vt:lpstr>
      <vt:lpstr>Objectives</vt:lpstr>
      <vt:lpstr>Design challenges  </vt:lpstr>
      <vt:lpstr>PIALA Quality Assurance Framework</vt:lpstr>
      <vt:lpstr>Focusing &amp; framing the evaluation </vt:lpstr>
      <vt:lpstr>PowerPoint Presentation</vt:lpstr>
      <vt:lpstr>PowerPoint Presentation</vt:lpstr>
      <vt:lpstr>Contribution Claim 3 – Enhanced R&amp;T processing</vt:lpstr>
      <vt:lpstr>PowerPoint Presentation</vt:lpstr>
      <vt:lpstr>PowerPoint Presentation</vt:lpstr>
      <vt:lpstr>Analysing &amp; debating contributions </vt:lpstr>
      <vt:lpstr>PIALA QAF:</vt:lpstr>
      <vt:lpstr>Final notes</vt:lpstr>
      <vt:lpstr>PowerPoint Presentation</vt:lpstr>
    </vt:vector>
  </TitlesOfParts>
  <Company>IDS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Adinda UK</dc:creator>
  <cp:lastModifiedBy>Adinda UK</cp:lastModifiedBy>
  <cp:revision>295</cp:revision>
  <dcterms:created xsi:type="dcterms:W3CDTF">2015-05-02T17:16:27Z</dcterms:created>
  <dcterms:modified xsi:type="dcterms:W3CDTF">2015-05-13T09:12:43Z</dcterms:modified>
</cp:coreProperties>
</file>